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87" r:id="rId2"/>
    <p:sldId id="301" r:id="rId3"/>
    <p:sldId id="302" r:id="rId4"/>
    <p:sldId id="257" r:id="rId5"/>
    <p:sldId id="258" r:id="rId6"/>
    <p:sldId id="265" r:id="rId7"/>
    <p:sldId id="293" r:id="rId8"/>
    <p:sldId id="294" r:id="rId9"/>
    <p:sldId id="260" r:id="rId10"/>
    <p:sldId id="266" r:id="rId11"/>
    <p:sldId id="277" r:id="rId12"/>
    <p:sldId id="279" r:id="rId13"/>
    <p:sldId id="259" r:id="rId14"/>
    <p:sldId id="303" r:id="rId15"/>
    <p:sldId id="304" r:id="rId16"/>
    <p:sldId id="305" r:id="rId17"/>
    <p:sldId id="309" r:id="rId18"/>
    <p:sldId id="261" r:id="rId19"/>
    <p:sldId id="306" r:id="rId20"/>
    <p:sldId id="307" r:id="rId21"/>
    <p:sldId id="308" r:id="rId22"/>
    <p:sldId id="283" r:id="rId23"/>
    <p:sldId id="288" r:id="rId24"/>
    <p:sldId id="289" r:id="rId25"/>
    <p:sldId id="290" r:id="rId26"/>
    <p:sldId id="292" r:id="rId27"/>
    <p:sldId id="262" r:id="rId28"/>
    <p:sldId id="278" r:id="rId2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9966"/>
    <a:srgbClr val="FFCC66"/>
    <a:srgbClr val="FFFFCC"/>
    <a:srgbClr val="CCCC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5452" autoAdjust="0"/>
  </p:normalViewPr>
  <p:slideViewPr>
    <p:cSldViewPr snapToGrid="0">
      <p:cViewPr varScale="1">
        <p:scale>
          <a:sx n="68" d="100"/>
          <a:sy n="68" d="100"/>
        </p:scale>
        <p:origin x="114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68627-90AF-4F17-AF94-665E049D5104}" type="datetimeFigureOut">
              <a:rPr kumimoji="1" lang="ja-JP" altLang="en-US" smtClean="0"/>
              <a:t>2025/6/27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693B1-9BFD-4732-A9AA-E516087F4AB6}" type="slidenum">
              <a:rPr kumimoji="1" lang="ja-JP" altLang="en-US" smtClean="0"/>
              <a:t>‹#›</a:t>
            </a:fld>
            <a:endParaRPr kumimoji="1" lang="ja-JP" altLang="en-US"/>
          </a:p>
        </p:txBody>
      </p:sp>
    </p:spTree>
    <p:extLst>
      <p:ext uri="{BB962C8B-B14F-4D97-AF65-F5344CB8AC3E}">
        <p14:creationId xmlns:p14="http://schemas.microsoft.com/office/powerpoint/2010/main" val="16226876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4</a:t>
            </a:fld>
            <a:endParaRPr kumimoji="1" lang="ja-JP" altLang="en-US"/>
          </a:p>
        </p:txBody>
      </p:sp>
    </p:spTree>
    <p:extLst>
      <p:ext uri="{BB962C8B-B14F-4D97-AF65-F5344CB8AC3E}">
        <p14:creationId xmlns:p14="http://schemas.microsoft.com/office/powerpoint/2010/main" val="1640877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13</a:t>
            </a:fld>
            <a:endParaRPr kumimoji="1" lang="ja-JP" altLang="en-US"/>
          </a:p>
        </p:txBody>
      </p:sp>
    </p:spTree>
    <p:extLst>
      <p:ext uri="{BB962C8B-B14F-4D97-AF65-F5344CB8AC3E}">
        <p14:creationId xmlns:p14="http://schemas.microsoft.com/office/powerpoint/2010/main" val="2394452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7E050-8414-D029-3FCC-1461C9D76B8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6B70237-C26E-C929-5B6E-07159CFD27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F4B7C5-9CF8-196C-7A66-5F73449BAD43}"/>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67B9A7BA-1E3D-6051-132E-0E5997749EEB}"/>
              </a:ext>
            </a:extLst>
          </p:cNvPr>
          <p:cNvSpPr>
            <a:spLocks noGrp="1"/>
          </p:cNvSpPr>
          <p:nvPr>
            <p:ph type="sldNum" sz="quarter" idx="5"/>
          </p:nvPr>
        </p:nvSpPr>
        <p:spPr/>
        <p:txBody>
          <a:bodyPr/>
          <a:lstStyle/>
          <a:p>
            <a:fld id="{C91693B1-9BFD-4732-A9AA-E516087F4AB6}" type="slidenum">
              <a:rPr kumimoji="1" lang="ja-JP" altLang="en-US" smtClean="0"/>
              <a:t>14</a:t>
            </a:fld>
            <a:endParaRPr kumimoji="1" lang="ja-JP" altLang="en-US"/>
          </a:p>
        </p:txBody>
      </p:sp>
    </p:spTree>
    <p:extLst>
      <p:ext uri="{BB962C8B-B14F-4D97-AF65-F5344CB8AC3E}">
        <p14:creationId xmlns:p14="http://schemas.microsoft.com/office/powerpoint/2010/main" val="62430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73ABB-3735-6D5F-2D65-AE0BB4692F4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3925FF5-9531-95F1-4276-FCF6AB416FB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7B7EC5-C681-6667-10B7-21C9FF70CF4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4A16DF4-C5C3-CC62-C6CA-6D0001F2A4D4}"/>
              </a:ext>
            </a:extLst>
          </p:cNvPr>
          <p:cNvSpPr>
            <a:spLocks noGrp="1"/>
          </p:cNvSpPr>
          <p:nvPr>
            <p:ph type="sldNum" sz="quarter" idx="5"/>
          </p:nvPr>
        </p:nvSpPr>
        <p:spPr/>
        <p:txBody>
          <a:bodyPr/>
          <a:lstStyle/>
          <a:p>
            <a:fld id="{C91693B1-9BFD-4732-A9AA-E516087F4AB6}" type="slidenum">
              <a:rPr kumimoji="1" lang="ja-JP" altLang="en-US" smtClean="0"/>
              <a:t>15</a:t>
            </a:fld>
            <a:endParaRPr kumimoji="1" lang="ja-JP" altLang="en-US"/>
          </a:p>
        </p:txBody>
      </p:sp>
    </p:spTree>
    <p:extLst>
      <p:ext uri="{BB962C8B-B14F-4D97-AF65-F5344CB8AC3E}">
        <p14:creationId xmlns:p14="http://schemas.microsoft.com/office/powerpoint/2010/main" val="368454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BA826-28B5-0E80-C130-83275616D39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B33176-B83B-FB58-FA9F-C298B2A6814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4861550-2BEB-7830-BA08-94A97C7011FC}"/>
              </a:ext>
            </a:extLst>
          </p:cNvPr>
          <p:cNvSpPr>
            <a:spLocks noGrp="1"/>
          </p:cNvSpPr>
          <p:nvPr>
            <p:ph type="body" idx="1"/>
          </p:nvPr>
        </p:nvSpPr>
        <p:spPr/>
        <p:txBody>
          <a:bodyPr/>
          <a:lstStyle/>
          <a:p>
            <a:r>
              <a:rPr kumimoji="1" lang="ja-JP" altLang="en-US" b="1" dirty="0"/>
              <a:t>担当：村井</a:t>
            </a:r>
            <a:endParaRPr kumimoji="1" lang="en-US" altLang="ja-JP" b="1" dirty="0"/>
          </a:p>
          <a:p>
            <a:endParaRPr kumimoji="1" lang="en-US" altLang="ja-JP" b="1" dirty="0"/>
          </a:p>
          <a:p>
            <a:endParaRPr kumimoji="1" lang="en-US" altLang="ja-JP" b="1" dirty="0"/>
          </a:p>
          <a:p>
            <a:r>
              <a:rPr kumimoji="1" lang="ja-JP" altLang="en-US" b="1" dirty="0"/>
              <a:t>・ペルソナの設定に沿ったアプリ開発</a:t>
            </a:r>
            <a:endParaRPr kumimoji="1" lang="en-US" altLang="ja-JP" b="1" dirty="0"/>
          </a:p>
          <a:p>
            <a:endParaRPr kumimoji="1" lang="en-US" altLang="ja-JP" b="1" dirty="0"/>
          </a:p>
          <a:p>
            <a:r>
              <a:rPr kumimoji="1" lang="ja-JP" altLang="en-US" b="1" dirty="0"/>
              <a:t>・無駄な操作を減らす。</a:t>
            </a:r>
            <a:endParaRPr kumimoji="1" lang="en-US" altLang="ja-JP" b="1" dirty="0"/>
          </a:p>
          <a:p>
            <a:endParaRPr kumimoji="1" lang="en-US" altLang="ja-JP" b="1" dirty="0"/>
          </a:p>
          <a:p>
            <a:r>
              <a:rPr kumimoji="1" lang="ja-JP" altLang="en-US" b="1" u="sng" dirty="0">
                <a:solidFill>
                  <a:srgbClr val="C00000"/>
                </a:solidFill>
              </a:rPr>
              <a:t>☆日常業務でキーボード操作を必要としない　アピールポイント！</a:t>
            </a:r>
            <a:endParaRPr kumimoji="1" lang="en-US" altLang="ja-JP" b="1" u="sng" dirty="0">
              <a:solidFill>
                <a:srgbClr val="C00000"/>
              </a:solidFill>
            </a:endParaRPr>
          </a:p>
          <a:p>
            <a:endParaRPr kumimoji="1" lang="en-US" altLang="ja-JP" b="1" dirty="0"/>
          </a:p>
          <a:p>
            <a:r>
              <a:rPr kumimoji="1" lang="ja-JP" altLang="en-US" b="1" dirty="0"/>
              <a:t>・店長のできないのとは対象的に、機会慣れしている人（店員）のほうには、ハンバーガメニューを付けるなど工夫した。</a:t>
            </a:r>
            <a:endParaRPr kumimoji="1" lang="en-US" altLang="ja-JP" b="1" dirty="0"/>
          </a:p>
          <a:p>
            <a:endParaRPr kumimoji="1" lang="en-US" altLang="ja-JP" b="1" dirty="0"/>
          </a:p>
          <a:p>
            <a:r>
              <a:rPr kumimoji="1" lang="ja-JP" altLang="en-US" b="1" dirty="0"/>
              <a:t>・スマホとパソコンから両方から開いても大丈夫なようにデザインを考えた。（ボタンのデザイン・配置）ほとんど縦長。レスポンシブデザインはしていない。</a:t>
            </a:r>
            <a:endParaRPr kumimoji="1" lang="en-US" altLang="ja-JP" b="1" dirty="0"/>
          </a:p>
          <a:p>
            <a:r>
              <a:rPr kumimoji="1" lang="ja-JP" altLang="en-US" b="1" dirty="0"/>
              <a:t>　親指で触りやすい。ハンバーガーメニューを右側に配置。</a:t>
            </a:r>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184EB26B-17CA-225A-98D1-3D297EC17ACD}"/>
              </a:ext>
            </a:extLst>
          </p:cNvPr>
          <p:cNvSpPr>
            <a:spLocks noGrp="1"/>
          </p:cNvSpPr>
          <p:nvPr>
            <p:ph type="sldNum" sz="quarter" idx="5"/>
          </p:nvPr>
        </p:nvSpPr>
        <p:spPr/>
        <p:txBody>
          <a:bodyPr/>
          <a:lstStyle/>
          <a:p>
            <a:fld id="{C91693B1-9BFD-4732-A9AA-E516087F4AB6}" type="slidenum">
              <a:rPr kumimoji="1" lang="ja-JP" altLang="en-US" smtClean="0"/>
              <a:t>16</a:t>
            </a:fld>
            <a:endParaRPr kumimoji="1" lang="ja-JP" altLang="en-US"/>
          </a:p>
        </p:txBody>
      </p:sp>
    </p:spTree>
    <p:extLst>
      <p:ext uri="{BB962C8B-B14F-4D97-AF65-F5344CB8AC3E}">
        <p14:creationId xmlns:p14="http://schemas.microsoft.com/office/powerpoint/2010/main" val="4100657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CD43E-680C-1B9D-B2F2-C182037A5ED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083D6B-C4AF-25DA-CC5D-6B2C16D5758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3F77E3F-16E5-5259-1C1A-4FF665D04005}"/>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E5CA07AB-580B-0E62-517A-794F6FB95D48}"/>
              </a:ext>
            </a:extLst>
          </p:cNvPr>
          <p:cNvSpPr>
            <a:spLocks noGrp="1"/>
          </p:cNvSpPr>
          <p:nvPr>
            <p:ph type="sldNum" sz="quarter" idx="5"/>
          </p:nvPr>
        </p:nvSpPr>
        <p:spPr/>
        <p:txBody>
          <a:bodyPr/>
          <a:lstStyle/>
          <a:p>
            <a:fld id="{C91693B1-9BFD-4732-A9AA-E516087F4AB6}" type="slidenum">
              <a:rPr kumimoji="1" lang="ja-JP" altLang="en-US" smtClean="0"/>
              <a:t>17</a:t>
            </a:fld>
            <a:endParaRPr kumimoji="1" lang="ja-JP" altLang="en-US"/>
          </a:p>
        </p:txBody>
      </p:sp>
    </p:spTree>
    <p:extLst>
      <p:ext uri="{BB962C8B-B14F-4D97-AF65-F5344CB8AC3E}">
        <p14:creationId xmlns:p14="http://schemas.microsoft.com/office/powerpoint/2010/main" val="2113313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18</a:t>
            </a:fld>
            <a:endParaRPr kumimoji="1" lang="ja-JP" altLang="en-US"/>
          </a:p>
        </p:txBody>
      </p:sp>
    </p:spTree>
    <p:extLst>
      <p:ext uri="{BB962C8B-B14F-4D97-AF65-F5344CB8AC3E}">
        <p14:creationId xmlns:p14="http://schemas.microsoft.com/office/powerpoint/2010/main" val="2974780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EE373-CB46-0ADD-01FE-A618721679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843E988-2088-B397-649D-1C43CD34F19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2D4B8C7-62C0-C0F5-6AAE-5D7C516ABC6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B3A31F45-CD09-5871-29E0-E01BDE52B647}"/>
              </a:ext>
            </a:extLst>
          </p:cNvPr>
          <p:cNvSpPr>
            <a:spLocks noGrp="1"/>
          </p:cNvSpPr>
          <p:nvPr>
            <p:ph type="sldNum" sz="quarter" idx="5"/>
          </p:nvPr>
        </p:nvSpPr>
        <p:spPr/>
        <p:txBody>
          <a:bodyPr/>
          <a:lstStyle/>
          <a:p>
            <a:fld id="{C91693B1-9BFD-4732-A9AA-E516087F4AB6}" type="slidenum">
              <a:rPr kumimoji="1" lang="ja-JP" altLang="en-US" smtClean="0"/>
              <a:t>19</a:t>
            </a:fld>
            <a:endParaRPr kumimoji="1" lang="ja-JP" altLang="en-US"/>
          </a:p>
        </p:txBody>
      </p:sp>
    </p:spTree>
    <p:extLst>
      <p:ext uri="{BB962C8B-B14F-4D97-AF65-F5344CB8AC3E}">
        <p14:creationId xmlns:p14="http://schemas.microsoft.com/office/powerpoint/2010/main" val="2245298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B307B-DB19-D8AC-61F7-DBC4F4DC9E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0B9F2BC-D69A-7470-CF0A-177F28D0130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A84D037-3394-69C8-2060-637F8E7DA0F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9FBA35C7-56C5-95FC-4F85-65864684E721}"/>
              </a:ext>
            </a:extLst>
          </p:cNvPr>
          <p:cNvSpPr>
            <a:spLocks noGrp="1"/>
          </p:cNvSpPr>
          <p:nvPr>
            <p:ph type="sldNum" sz="quarter" idx="5"/>
          </p:nvPr>
        </p:nvSpPr>
        <p:spPr/>
        <p:txBody>
          <a:bodyPr/>
          <a:lstStyle/>
          <a:p>
            <a:fld id="{C91693B1-9BFD-4732-A9AA-E516087F4AB6}" type="slidenum">
              <a:rPr kumimoji="1" lang="ja-JP" altLang="en-US" smtClean="0"/>
              <a:t>20</a:t>
            </a:fld>
            <a:endParaRPr kumimoji="1" lang="ja-JP" altLang="en-US"/>
          </a:p>
        </p:txBody>
      </p:sp>
    </p:spTree>
    <p:extLst>
      <p:ext uri="{BB962C8B-B14F-4D97-AF65-F5344CB8AC3E}">
        <p14:creationId xmlns:p14="http://schemas.microsoft.com/office/powerpoint/2010/main" val="3567495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7B153-FE74-BEE6-EA81-28E25B52099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DBAD82-BC23-EC9B-2F9E-8E816AADAA7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CC4FFB-E0D6-753D-3D5F-CD68BC3FA6AC}"/>
              </a:ext>
            </a:extLst>
          </p:cNvPr>
          <p:cNvSpPr>
            <a:spLocks noGrp="1"/>
          </p:cNvSpPr>
          <p:nvPr>
            <p:ph type="body" idx="1"/>
          </p:nvPr>
        </p:nvSpPr>
        <p:spPr/>
        <p:txBody>
          <a:bodyPr/>
          <a:lstStyle/>
          <a:p>
            <a:endParaRPr kumimoji="1" lang="en-US" altLang="ja-JP" b="1" dirty="0"/>
          </a:p>
          <a:p>
            <a:r>
              <a:rPr kumimoji="1" lang="ja-JP" altLang="en-US" b="1" u="sng" dirty="0"/>
              <a:t>エンジェルビーツの次回予告風</a:t>
            </a:r>
            <a:endParaRPr kumimoji="1" lang="en-US" altLang="ja-JP" b="1" u="sng" dirty="0"/>
          </a:p>
          <a:p>
            <a:endParaRPr kumimoji="1" lang="en-US" altLang="ja-JP" b="1" dirty="0"/>
          </a:p>
          <a:p>
            <a:endParaRPr kumimoji="1" lang="en-US" altLang="ja-JP" b="1" dirty="0"/>
          </a:p>
          <a:p>
            <a:r>
              <a:rPr kumimoji="1" lang="ja-JP" altLang="en-US" b="1" dirty="0"/>
              <a:t>担当：二上</a:t>
            </a:r>
            <a:endParaRPr kumimoji="1" lang="en-US" altLang="ja-JP" b="1" dirty="0"/>
          </a:p>
          <a:p>
            <a:endParaRPr kumimoji="1" lang="en-US" altLang="ja-JP" b="1" dirty="0"/>
          </a:p>
          <a:p>
            <a:r>
              <a:rPr kumimoji="1" lang="ja-JP" altLang="en-US" b="1" dirty="0"/>
              <a:t>・アドリブを入れる</a:t>
            </a:r>
            <a:endParaRPr kumimoji="1" lang="en-US" altLang="ja-JP" b="1" dirty="0"/>
          </a:p>
          <a:p>
            <a:endParaRPr kumimoji="1" lang="en-US" altLang="ja-JP" b="1" dirty="0"/>
          </a:p>
          <a:p>
            <a:r>
              <a:rPr kumimoji="1" lang="ja-JP" altLang="en-US" b="1" dirty="0"/>
              <a:t>・要件定義が一番きつかった。案は出るけど、データの問題などで次に進めなかった。見落としが多い。例）ログアウトができない、文字の打ちミス</a:t>
            </a:r>
            <a:endParaRPr kumimoji="1" lang="en-US" altLang="ja-JP" b="1" dirty="0"/>
          </a:p>
          <a:p>
            <a:endParaRPr kumimoji="1" lang="en-US" altLang="ja-JP" b="1" dirty="0"/>
          </a:p>
          <a:p>
            <a:r>
              <a:rPr kumimoji="1" lang="ja-JP" altLang="en-US" b="1" dirty="0"/>
              <a:t>・要件定義は頭も使い、疲労度が高かった。</a:t>
            </a:r>
            <a:endParaRPr kumimoji="1" lang="en-US" altLang="ja-JP" b="1" dirty="0"/>
          </a:p>
          <a:p>
            <a:endParaRPr kumimoji="1" lang="en-US" altLang="ja-JP" b="1" dirty="0"/>
          </a:p>
          <a:p>
            <a:r>
              <a:rPr kumimoji="1" lang="ja-JP" altLang="en-US" b="1" dirty="0"/>
              <a:t>・プログラミングの苦労は全員。得意不得意、やりたいことをイメージできても、それをコードにすることができない。</a:t>
            </a:r>
            <a:endParaRPr kumimoji="1" lang="en-US" altLang="ja-JP" b="1" dirty="0"/>
          </a:p>
          <a:p>
            <a:endParaRPr kumimoji="1" lang="en-US" altLang="ja-JP" b="1" dirty="0"/>
          </a:p>
          <a:p>
            <a:r>
              <a:rPr kumimoji="1" lang="ja-JP" altLang="en-US" b="1" dirty="0"/>
              <a:t>・作業時間や期限の短さ、人の少なさ、作業の遅れ</a:t>
            </a:r>
            <a:endParaRPr kumimoji="1" lang="en-US" altLang="ja-JP" b="1" dirty="0"/>
          </a:p>
          <a:p>
            <a:endParaRPr kumimoji="1" lang="en-US" altLang="ja-JP" b="1" dirty="0"/>
          </a:p>
          <a:p>
            <a:r>
              <a:rPr kumimoji="1" lang="ja-JP" altLang="en-US" b="1" dirty="0"/>
              <a:t>・認識のずれ</a:t>
            </a:r>
            <a:endParaRPr kumimoji="1" lang="en-US" altLang="ja-JP" b="1" dirty="0"/>
          </a:p>
          <a:p>
            <a:r>
              <a:rPr kumimoji="1" lang="ja-JP" altLang="en-US" sz="1200" b="1" kern="1200" dirty="0">
                <a:solidFill>
                  <a:schemeClr val="tx1"/>
                </a:solidFill>
                <a:effectLst/>
                <a:latin typeface="+mn-lt"/>
                <a:ea typeface="+mn-ea"/>
                <a:cs typeface="+mn-cs"/>
              </a:rPr>
              <a:t>　　</a:t>
            </a:r>
            <a:r>
              <a:rPr kumimoji="1" lang="en-US" altLang="ja-JP"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店長ログイン画面のイメージのずれ</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１．店長がログインし、その後の画面で店員を追加する。</a:t>
            </a:r>
          </a:p>
          <a:p>
            <a:r>
              <a:rPr kumimoji="1" lang="ja-JP" altLang="en-US" sz="1200" kern="1200" dirty="0">
                <a:solidFill>
                  <a:schemeClr val="tx1"/>
                </a:solidFill>
                <a:effectLst/>
                <a:latin typeface="+mn-lt"/>
                <a:ea typeface="+mn-ea"/>
                <a:cs typeface="+mn-cs"/>
              </a:rPr>
              <a:t>　　　</a:t>
            </a:r>
            <a:r>
              <a:rPr kumimoji="1" lang="ja-JP" altLang="ja-JP" sz="1200" kern="1200" dirty="0">
                <a:solidFill>
                  <a:schemeClr val="tx1"/>
                </a:solidFill>
                <a:effectLst/>
                <a:latin typeface="+mn-lt"/>
                <a:ea typeface="+mn-ea"/>
                <a:cs typeface="+mn-cs"/>
              </a:rPr>
              <a:t>２．まず店長でログインし、その後同じ画面にもどって店員を同じように追加する。</a:t>
            </a:r>
          </a:p>
          <a:p>
            <a:endParaRPr kumimoji="1" lang="en-US" altLang="ja-JP" b="1" dirty="0"/>
          </a:p>
          <a:p>
            <a:endParaRPr kumimoji="1" lang="en-US" altLang="ja-JP" b="1" dirty="0"/>
          </a:p>
          <a:p>
            <a:endParaRPr kumimoji="1" lang="ja-JP" altLang="en-US" b="1" dirty="0"/>
          </a:p>
        </p:txBody>
      </p:sp>
      <p:sp>
        <p:nvSpPr>
          <p:cNvPr id="4" name="スライド番号プレースホルダー 3">
            <a:extLst>
              <a:ext uri="{FF2B5EF4-FFF2-40B4-BE49-F238E27FC236}">
                <a16:creationId xmlns:a16="http://schemas.microsoft.com/office/drawing/2014/main" id="{093AAF67-D045-E269-8209-932DE10CFE52}"/>
              </a:ext>
            </a:extLst>
          </p:cNvPr>
          <p:cNvSpPr>
            <a:spLocks noGrp="1"/>
          </p:cNvSpPr>
          <p:nvPr>
            <p:ph type="sldNum" sz="quarter" idx="5"/>
          </p:nvPr>
        </p:nvSpPr>
        <p:spPr/>
        <p:txBody>
          <a:bodyPr/>
          <a:lstStyle/>
          <a:p>
            <a:fld id="{C91693B1-9BFD-4732-A9AA-E516087F4AB6}" type="slidenum">
              <a:rPr kumimoji="1" lang="ja-JP" altLang="en-US" smtClean="0"/>
              <a:t>21</a:t>
            </a:fld>
            <a:endParaRPr kumimoji="1" lang="ja-JP" altLang="en-US"/>
          </a:p>
        </p:txBody>
      </p:sp>
    </p:spTree>
    <p:extLst>
      <p:ext uri="{BB962C8B-B14F-4D97-AF65-F5344CB8AC3E}">
        <p14:creationId xmlns:p14="http://schemas.microsoft.com/office/powerpoint/2010/main" val="2015222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F2D49-A324-A86D-731E-6F48E62AA4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3F02B66-4C3F-529D-34B1-5876105764C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177D99-E659-53EF-BADE-E87ABE2E6EF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03F689C-0B4A-6031-E428-DFE823C32253}"/>
              </a:ext>
            </a:extLst>
          </p:cNvPr>
          <p:cNvSpPr>
            <a:spLocks noGrp="1"/>
          </p:cNvSpPr>
          <p:nvPr>
            <p:ph type="sldNum" sz="quarter" idx="5"/>
          </p:nvPr>
        </p:nvSpPr>
        <p:spPr/>
        <p:txBody>
          <a:bodyPr/>
          <a:lstStyle/>
          <a:p>
            <a:fld id="{C91693B1-9BFD-4732-A9AA-E516087F4AB6}" type="slidenum">
              <a:rPr kumimoji="1" lang="ja-JP" altLang="en-US" smtClean="0"/>
              <a:t>22</a:t>
            </a:fld>
            <a:endParaRPr kumimoji="1" lang="ja-JP" altLang="en-US"/>
          </a:p>
        </p:txBody>
      </p:sp>
    </p:spTree>
    <p:extLst>
      <p:ext uri="{BB962C8B-B14F-4D97-AF65-F5344CB8AC3E}">
        <p14:creationId xmlns:p14="http://schemas.microsoft.com/office/powerpoint/2010/main" val="4169037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担当：川﨑</a:t>
            </a:r>
            <a:endParaRPr kumimoji="1" lang="en-US" altLang="ja-JP" b="1" dirty="0"/>
          </a:p>
          <a:p>
            <a:endParaRPr kumimoji="1" lang="en-US" altLang="ja-JP" b="1" dirty="0"/>
          </a:p>
          <a:p>
            <a:r>
              <a:rPr kumimoji="1" lang="ja-JP" altLang="en-US" b="1" dirty="0"/>
              <a:t>・チーム全員バイト経験があり、シフトを効率的にできるのでは？</a:t>
            </a:r>
            <a:endParaRPr kumimoji="1" lang="en-US" altLang="ja-JP" b="1" dirty="0"/>
          </a:p>
          <a:p>
            <a:r>
              <a:rPr kumimoji="1" lang="ja-JP" altLang="en-US" b="1" dirty="0"/>
              <a:t>・おばあちゃん　機械音痴　誰でも使いやすいように</a:t>
            </a:r>
            <a:endParaRPr kumimoji="1" lang="en-US" altLang="ja-JP" b="1" dirty="0"/>
          </a:p>
          <a:p>
            <a:r>
              <a:rPr kumimoji="1" lang="ja-JP" altLang="en-US" b="1" dirty="0"/>
              <a:t>・データを大量に必要しないものは何かと考える。</a:t>
            </a:r>
            <a:endParaRPr kumimoji="1" lang="en-US" altLang="ja-JP" b="1" dirty="0"/>
          </a:p>
          <a:p>
            <a:r>
              <a:rPr kumimoji="1" lang="ja-JP" altLang="en-US" b="1" dirty="0"/>
              <a:t>・開発を通して、勉強してる</a:t>
            </a:r>
            <a:endParaRPr kumimoji="1" lang="en-US" altLang="ja-JP" b="1" dirty="0"/>
          </a:p>
          <a:p>
            <a:endParaRPr kumimoji="1" lang="en-US" altLang="ja-JP" b="1" dirty="0"/>
          </a:p>
          <a:p>
            <a:endParaRPr kumimoji="1" lang="en-US" altLang="ja-JP" b="1" dirty="0"/>
          </a:p>
          <a:p>
            <a:endParaRPr kumimoji="1" lang="en-US" altLang="ja-JP" b="1" dirty="0"/>
          </a:p>
          <a:p>
            <a:r>
              <a:rPr kumimoji="1" lang="ja-JP" altLang="en-US" b="1" dirty="0"/>
              <a:t>カンペ</a:t>
            </a:r>
            <a:endParaRPr kumimoji="1" lang="en-US" altLang="ja-JP" b="1" dirty="0"/>
          </a:p>
          <a:p>
            <a:r>
              <a:rPr kumimoji="1" lang="ja-JP" altLang="en-US" b="1" dirty="0"/>
              <a:t>主に２つ</a:t>
            </a:r>
            <a:endParaRPr kumimoji="1" lang="en-US" altLang="ja-JP" b="1" dirty="0"/>
          </a:p>
          <a:p>
            <a:r>
              <a:rPr kumimoji="1" lang="ja-JP" altLang="en-US" b="1" dirty="0"/>
              <a:t>これまでの研修で得た知識の実践</a:t>
            </a:r>
            <a:endParaRPr kumimoji="1" lang="en-US" altLang="ja-JP" b="1" dirty="0"/>
          </a:p>
          <a:p>
            <a:r>
              <a:rPr kumimoji="1" lang="ja-JP" altLang="en-US" b="1" dirty="0"/>
              <a:t>チーム開発の経験を通して、意思疎通や日程調整の重要性を学ぶ</a:t>
            </a:r>
            <a:endParaRPr kumimoji="1" lang="en-US" altLang="ja-JP" b="1" dirty="0"/>
          </a:p>
          <a:p>
            <a:endParaRPr kumimoji="1" lang="en-US" altLang="ja-JP" b="1" dirty="0"/>
          </a:p>
          <a:p>
            <a:endParaRPr kumimoji="1" lang="en-US" altLang="ja-JP" b="1" dirty="0"/>
          </a:p>
          <a:p>
            <a:endParaRPr kumimoji="1" lang="en-US" altLang="ja-JP" b="1" dirty="0"/>
          </a:p>
          <a:p>
            <a:endParaRPr kumimoji="1" lang="en-US" altLang="ja-JP" b="1"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5</a:t>
            </a:fld>
            <a:endParaRPr kumimoji="1" lang="ja-JP" altLang="en-US"/>
          </a:p>
        </p:txBody>
      </p:sp>
    </p:spTree>
    <p:extLst>
      <p:ext uri="{BB962C8B-B14F-4D97-AF65-F5344CB8AC3E}">
        <p14:creationId xmlns:p14="http://schemas.microsoft.com/office/powerpoint/2010/main" val="737488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C1453-98C7-0F54-7214-9F68D3EE14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178ABC-C6B0-A0BC-D5D8-60B08640BB0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2687AC-3112-E5E7-85ED-F4612F13D9DC}"/>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0859BF3-1E87-5E52-FF3C-06CA64FA8493}"/>
              </a:ext>
            </a:extLst>
          </p:cNvPr>
          <p:cNvSpPr>
            <a:spLocks noGrp="1"/>
          </p:cNvSpPr>
          <p:nvPr>
            <p:ph type="sldNum" sz="quarter" idx="5"/>
          </p:nvPr>
        </p:nvSpPr>
        <p:spPr/>
        <p:txBody>
          <a:bodyPr/>
          <a:lstStyle/>
          <a:p>
            <a:fld id="{C91693B1-9BFD-4732-A9AA-E516087F4AB6}" type="slidenum">
              <a:rPr kumimoji="1" lang="ja-JP" altLang="en-US" smtClean="0"/>
              <a:t>23</a:t>
            </a:fld>
            <a:endParaRPr kumimoji="1" lang="ja-JP" altLang="en-US"/>
          </a:p>
        </p:txBody>
      </p:sp>
    </p:spTree>
    <p:extLst>
      <p:ext uri="{BB962C8B-B14F-4D97-AF65-F5344CB8AC3E}">
        <p14:creationId xmlns:p14="http://schemas.microsoft.com/office/powerpoint/2010/main" val="1469829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230A5-7187-8DE8-F7C7-73F8796B30B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A57BA3-957C-CC15-1981-0A3AB625980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857E35D-F55D-874A-0ABF-7F75F643E8A8}"/>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r>
              <a:rPr kumimoji="1" lang="ja-JP" altLang="en-US" dirty="0"/>
              <a:t>課題点　→　成長した点の順で</a:t>
            </a:r>
            <a:r>
              <a:rPr kumimoji="1" lang="en-US" altLang="ja-JP" dirty="0"/>
              <a:t>OK</a:t>
            </a:r>
            <a:r>
              <a:rPr kumimoji="1" lang="ja-JP" altLang="en-US" dirty="0"/>
              <a:t>！</a:t>
            </a:r>
            <a:endParaRPr kumimoji="1" lang="en-US" altLang="ja-JP" dirty="0"/>
          </a:p>
          <a:p>
            <a:endParaRPr kumimoji="1" lang="en-US" altLang="ja-JP" dirty="0"/>
          </a:p>
          <a:p>
            <a:endParaRPr kumimoji="1" lang="en-US" altLang="ja-JP" dirty="0"/>
          </a:p>
          <a:p>
            <a:r>
              <a:rPr kumimoji="1" lang="ja-JP" altLang="en-US" dirty="0"/>
              <a:t>課題点：プログラミング苦手　周囲に能動的に質問し、理解力の向上に努めた。</a:t>
            </a:r>
            <a:endParaRPr kumimoji="1" lang="en-US" altLang="ja-JP" dirty="0"/>
          </a:p>
          <a:p>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78BB3C5F-0BE6-BA1B-4BE6-9FDAE10B3DC0}"/>
              </a:ext>
            </a:extLst>
          </p:cNvPr>
          <p:cNvSpPr>
            <a:spLocks noGrp="1"/>
          </p:cNvSpPr>
          <p:nvPr>
            <p:ph type="sldNum" sz="quarter" idx="5"/>
          </p:nvPr>
        </p:nvSpPr>
        <p:spPr/>
        <p:txBody>
          <a:bodyPr/>
          <a:lstStyle/>
          <a:p>
            <a:fld id="{C91693B1-9BFD-4732-A9AA-E516087F4AB6}" type="slidenum">
              <a:rPr kumimoji="1" lang="ja-JP" altLang="en-US" smtClean="0"/>
              <a:t>24</a:t>
            </a:fld>
            <a:endParaRPr kumimoji="1" lang="ja-JP" altLang="en-US"/>
          </a:p>
        </p:txBody>
      </p:sp>
    </p:spTree>
    <p:extLst>
      <p:ext uri="{BB962C8B-B14F-4D97-AF65-F5344CB8AC3E}">
        <p14:creationId xmlns:p14="http://schemas.microsoft.com/office/powerpoint/2010/main" val="3590029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383AC-CDB0-434D-3BC2-0063AFC9D3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20E3978-8EBE-B5A9-A65D-309A6593F52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36C00AC-354B-EF76-7AB8-16209A551D04}"/>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8717185D-A009-49CD-F5F8-14A589873AA1}"/>
              </a:ext>
            </a:extLst>
          </p:cNvPr>
          <p:cNvSpPr>
            <a:spLocks noGrp="1"/>
          </p:cNvSpPr>
          <p:nvPr>
            <p:ph type="sldNum" sz="quarter" idx="5"/>
          </p:nvPr>
        </p:nvSpPr>
        <p:spPr/>
        <p:txBody>
          <a:bodyPr/>
          <a:lstStyle/>
          <a:p>
            <a:fld id="{C91693B1-9BFD-4732-A9AA-E516087F4AB6}" type="slidenum">
              <a:rPr kumimoji="1" lang="ja-JP" altLang="en-US" smtClean="0"/>
              <a:t>25</a:t>
            </a:fld>
            <a:endParaRPr kumimoji="1" lang="ja-JP" altLang="en-US"/>
          </a:p>
        </p:txBody>
      </p:sp>
    </p:spTree>
    <p:extLst>
      <p:ext uri="{BB962C8B-B14F-4D97-AF65-F5344CB8AC3E}">
        <p14:creationId xmlns:p14="http://schemas.microsoft.com/office/powerpoint/2010/main" val="4039952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C9A8-3A46-BF9F-A25D-61D305F5233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44C24F7-21AA-0D97-CAF3-DA63BD7C477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8A64503-5405-DF21-1E4A-44E71A34BFBE}"/>
              </a:ext>
            </a:extLst>
          </p:cNvPr>
          <p:cNvSpPr>
            <a:spLocks noGrp="1"/>
          </p:cNvSpPr>
          <p:nvPr>
            <p:ph type="body" idx="1"/>
          </p:nvPr>
        </p:nvSpPr>
        <p:spPr/>
        <p:txBody>
          <a:bodyPr/>
          <a:lstStyle/>
          <a:p>
            <a:r>
              <a:rPr kumimoji="1" lang="ja-JP" altLang="en-US" dirty="0"/>
              <a:t>誰が何をやったか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ログイン画面、イベント画面：二上</a:t>
            </a:r>
            <a:endParaRPr kumimoji="1"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kumimoji="1" lang="en-US" altLang="ja-JP" dirty="0"/>
          </a:p>
          <a:p>
            <a:r>
              <a:rPr kumimoji="1" lang="ja-JP" altLang="en-US" dirty="0"/>
              <a:t>自己紹介　→　開発担当場所　→　担当場所で苦労した点や頑張ったことなどを述べる。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3825A44B-BA3B-025F-DA5E-CB80FB071C6F}"/>
              </a:ext>
            </a:extLst>
          </p:cNvPr>
          <p:cNvSpPr>
            <a:spLocks noGrp="1"/>
          </p:cNvSpPr>
          <p:nvPr>
            <p:ph type="sldNum" sz="quarter" idx="5"/>
          </p:nvPr>
        </p:nvSpPr>
        <p:spPr/>
        <p:txBody>
          <a:bodyPr/>
          <a:lstStyle/>
          <a:p>
            <a:fld id="{C91693B1-9BFD-4732-A9AA-E516087F4AB6}" type="slidenum">
              <a:rPr kumimoji="1" lang="ja-JP" altLang="en-US" smtClean="0"/>
              <a:t>26</a:t>
            </a:fld>
            <a:endParaRPr kumimoji="1" lang="ja-JP" altLang="en-US"/>
          </a:p>
        </p:txBody>
      </p:sp>
    </p:spTree>
    <p:extLst>
      <p:ext uri="{BB962C8B-B14F-4D97-AF65-F5344CB8AC3E}">
        <p14:creationId xmlns:p14="http://schemas.microsoft.com/office/powerpoint/2010/main" val="2746819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担当：青木</a:t>
            </a:r>
            <a:endParaRPr kumimoji="1" lang="en-US" altLang="ja-JP" b="1" dirty="0"/>
          </a:p>
          <a:p>
            <a:endParaRPr kumimoji="1" lang="en-US" altLang="ja-JP" b="1" dirty="0"/>
          </a:p>
          <a:p>
            <a:r>
              <a:rPr kumimoji="1" lang="ja-JP" altLang="en-US" b="1" dirty="0"/>
              <a:t>・進捗状況の数字での見える化　自分自身や周囲の進捗状況が把握できるため、目標も立てやすい。　</a:t>
            </a:r>
            <a:endParaRPr kumimoji="1" lang="en-US" altLang="ja-JP" b="1" dirty="0"/>
          </a:p>
          <a:p>
            <a:r>
              <a:rPr kumimoji="1" lang="ja-JP" altLang="en-US" b="1" dirty="0"/>
              <a:t>　定期的な話し合いによって、個々人の現状を周囲が把握できる。誰が助けが必要かどうかにつながる。</a:t>
            </a:r>
            <a:endParaRPr kumimoji="1" lang="en-US" altLang="ja-JP" b="1" dirty="0"/>
          </a:p>
          <a:p>
            <a:endParaRPr kumimoji="1" lang="en-US" altLang="ja-JP" b="1" dirty="0"/>
          </a:p>
          <a:p>
            <a:r>
              <a:rPr kumimoji="1" lang="ja-JP" altLang="en-US" b="1" dirty="0"/>
              <a:t>・報告・連絡・相談の大切さ　</a:t>
            </a:r>
            <a:endParaRPr kumimoji="1" lang="en-US" altLang="ja-JP" b="1" dirty="0"/>
          </a:p>
          <a:p>
            <a:endParaRPr kumimoji="1" lang="en-US" altLang="ja-JP" b="1" dirty="0"/>
          </a:p>
          <a:p>
            <a:r>
              <a:rPr kumimoji="1" lang="ja-JP" altLang="en-US" b="1" dirty="0"/>
              <a:t>・役割分担の重要性　適材適所を考える。</a:t>
            </a:r>
            <a:r>
              <a:rPr kumimoji="1" lang="en-US" altLang="ja-JP" b="1" dirty="0"/>
              <a:t>1</a:t>
            </a:r>
            <a:r>
              <a:rPr kumimoji="1" lang="ja-JP" altLang="en-US" b="1" dirty="0"/>
              <a:t>人に仕事を与えすぎない。程よい役割の分散　</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27</a:t>
            </a:fld>
            <a:endParaRPr kumimoji="1" lang="ja-JP" altLang="en-US"/>
          </a:p>
        </p:txBody>
      </p:sp>
    </p:spTree>
    <p:extLst>
      <p:ext uri="{BB962C8B-B14F-4D97-AF65-F5344CB8AC3E}">
        <p14:creationId xmlns:p14="http://schemas.microsoft.com/office/powerpoint/2010/main" val="3062025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0962F-292D-0C33-572D-BDCBF74187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443AC7-49D7-B172-D46D-FAC2D1858EF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9595744-9433-A0AA-30F9-ACE5184DA88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09E5DBB-DDF8-4BC9-754B-E1E39A72E3EE}"/>
              </a:ext>
            </a:extLst>
          </p:cNvPr>
          <p:cNvSpPr>
            <a:spLocks noGrp="1"/>
          </p:cNvSpPr>
          <p:nvPr>
            <p:ph type="sldNum" sz="quarter" idx="5"/>
          </p:nvPr>
        </p:nvSpPr>
        <p:spPr/>
        <p:txBody>
          <a:bodyPr/>
          <a:lstStyle/>
          <a:p>
            <a:fld id="{C91693B1-9BFD-4732-A9AA-E516087F4AB6}" type="slidenum">
              <a:rPr kumimoji="1" lang="ja-JP" altLang="en-US" smtClean="0"/>
              <a:t>28</a:t>
            </a:fld>
            <a:endParaRPr kumimoji="1" lang="ja-JP" altLang="en-US"/>
          </a:p>
        </p:txBody>
      </p:sp>
    </p:spTree>
    <p:extLst>
      <p:ext uri="{BB962C8B-B14F-4D97-AF65-F5344CB8AC3E}">
        <p14:creationId xmlns:p14="http://schemas.microsoft.com/office/powerpoint/2010/main" val="36896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川﨑</a:t>
            </a:r>
            <a:endParaRPr kumimoji="1" lang="en-US" altLang="ja-JP" dirty="0"/>
          </a:p>
          <a:p>
            <a:endParaRPr kumimoji="1" lang="en-US" altLang="ja-JP" dirty="0"/>
          </a:p>
          <a:p>
            <a:r>
              <a:rPr lang="ja-JP" altLang="en-US" b="1" dirty="0">
                <a:latin typeface="BIZ UDPゴシック" panose="020B0400000000000000" pitchFamily="50" charset="-128"/>
                <a:ea typeface="BIZ UDPゴシック" panose="020B0400000000000000" pitchFamily="50" charset="-128"/>
              </a:rPr>
              <a:t>ペルソナ</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後述</a:t>
            </a:r>
            <a:r>
              <a:rPr lang="en-US" altLang="ja-JP" b="1" dirty="0">
                <a:latin typeface="BIZ UDPゴシック" panose="020B0400000000000000" pitchFamily="50" charset="-128"/>
                <a:ea typeface="BIZ UDPゴシック" panose="020B0400000000000000" pitchFamily="50" charset="-128"/>
              </a:rPr>
              <a:t>)</a:t>
            </a:r>
            <a:r>
              <a:rPr lang="ja-JP" altLang="en-US" b="1" dirty="0">
                <a:latin typeface="BIZ UDPゴシック" panose="020B0400000000000000" pitchFamily="50" charset="-128"/>
                <a:ea typeface="BIZ UDPゴシック" panose="020B0400000000000000" pitchFamily="50" charset="-128"/>
              </a:rPr>
              <a:t>の困り事：</a:t>
            </a:r>
            <a:r>
              <a:rPr kumimoji="1" lang="ja-JP" altLang="en-US" b="1" dirty="0">
                <a:solidFill>
                  <a:srgbClr val="C00000"/>
                </a:solidFill>
                <a:latin typeface="BIZ UDPゴシック" panose="020B0400000000000000" pitchFamily="50" charset="-128"/>
                <a:ea typeface="BIZ UDPゴシック" panose="020B0400000000000000" pitchFamily="50" charset="-128"/>
              </a:rPr>
              <a:t>機械音痴で</a:t>
            </a:r>
            <a:endParaRPr kumimoji="1" lang="en-US" altLang="ja-JP" b="1" dirty="0">
              <a:solidFill>
                <a:srgbClr val="C00000"/>
              </a:solidFill>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・店長が、個別でシフト希望を募るアナログ調整。</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→カレンダーやマニュアルを別途用意しなければいけなかった</a:t>
            </a:r>
            <a:endParaRPr lang="en-US" altLang="ja-JP" b="1" dirty="0">
              <a:latin typeface="BIZ UDPゴシック" panose="020B0400000000000000" pitchFamily="50" charset="-128"/>
              <a:ea typeface="BIZ UDPゴシック" panose="020B0400000000000000" pitchFamily="50" charset="-128"/>
            </a:endParaRPr>
          </a:p>
          <a:p>
            <a:endParaRPr lang="en-US" altLang="ja-JP" b="1" dirty="0">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今後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・店長がシフト調整しなくて良い</a:t>
            </a:r>
            <a:endParaRPr lang="en-US" altLang="ja-JP" b="1" dirty="0">
              <a:latin typeface="BIZ UDPゴシック" panose="020B0400000000000000" pitchFamily="50" charset="-128"/>
              <a:ea typeface="BIZ UDPゴシック" panose="020B0400000000000000" pitchFamily="50" charset="-128"/>
            </a:endParaRPr>
          </a:p>
          <a:p>
            <a:r>
              <a:rPr lang="ja-JP" altLang="en-US" b="1" dirty="0">
                <a:latin typeface="BIZ UDPゴシック" panose="020B0400000000000000" pitchFamily="50" charset="-128"/>
                <a:ea typeface="BIZ UDPゴシック" panose="020B0400000000000000" pitchFamily="50" charset="-128"/>
              </a:rPr>
              <a:t>→カレンダーやマニュアルは一括で管理できる</a:t>
            </a:r>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6</a:t>
            </a:fld>
            <a:endParaRPr kumimoji="1" lang="ja-JP" altLang="en-US"/>
          </a:p>
        </p:txBody>
      </p:sp>
    </p:spTree>
    <p:extLst>
      <p:ext uri="{BB962C8B-B14F-4D97-AF65-F5344CB8AC3E}">
        <p14:creationId xmlns:p14="http://schemas.microsoft.com/office/powerpoint/2010/main" val="910126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r>
              <a:rPr kumimoji="1" lang="ja-JP" altLang="en-US" dirty="0"/>
              <a:t>ログイン前、ログイン後の画像</a:t>
            </a:r>
            <a:endParaRPr kumimoji="1" lang="en-US" altLang="ja-JP" dirty="0"/>
          </a:p>
          <a:p>
            <a:r>
              <a:rPr kumimoji="1" lang="ja-JP" altLang="en-US" dirty="0"/>
              <a:t>マニュアル（店長・店員）</a:t>
            </a:r>
            <a:endParaRPr kumimoji="1" lang="en-US" altLang="ja-JP" dirty="0"/>
          </a:p>
          <a:p>
            <a:endParaRPr kumimoji="1" lang="en-US" altLang="ja-JP" dirty="0"/>
          </a:p>
          <a:p>
            <a:r>
              <a:rPr kumimoji="1" lang="en-US" altLang="ja-JP" dirty="0"/>
              <a:t>1</a:t>
            </a:r>
            <a:r>
              <a:rPr kumimoji="1" lang="ja-JP" altLang="en-US" dirty="0"/>
              <a:t>枚目のスライド</a:t>
            </a:r>
            <a:endParaRPr kumimoji="1" lang="en-US" altLang="ja-JP" dirty="0"/>
          </a:p>
          <a:p>
            <a:r>
              <a:rPr kumimoji="1" lang="ja-JP" altLang="en-US" dirty="0"/>
              <a:t>ログイン画面の説明</a:t>
            </a:r>
            <a:endParaRPr kumimoji="1" lang="en-US" altLang="ja-JP" dirty="0"/>
          </a:p>
          <a:p>
            <a:endParaRPr kumimoji="1" lang="en-US" altLang="ja-JP" dirty="0"/>
          </a:p>
          <a:p>
            <a:r>
              <a:rPr kumimoji="1" lang="en-US" altLang="ja-JP" dirty="0"/>
              <a:t>2</a:t>
            </a:r>
            <a:r>
              <a:rPr kumimoji="1" lang="ja-JP" altLang="en-US" dirty="0"/>
              <a:t>枚目のスライド</a:t>
            </a:r>
            <a:endParaRPr kumimoji="1" lang="en-US" altLang="ja-JP" dirty="0"/>
          </a:p>
          <a:p>
            <a:r>
              <a:rPr kumimoji="1" lang="ja-JP" altLang="en-US" dirty="0"/>
              <a:t>店長画面と店員画面の違い</a:t>
            </a:r>
            <a:endParaRPr kumimoji="1" lang="en-US" altLang="ja-JP" dirty="0"/>
          </a:p>
          <a:p>
            <a:r>
              <a:rPr kumimoji="1" lang="ja-JP" altLang="en-US" dirty="0"/>
              <a:t>マニュアル画面を例に説明する</a:t>
            </a:r>
            <a:endParaRPr kumimoji="1" lang="en-US" altLang="ja-JP" dirty="0"/>
          </a:p>
          <a:p>
            <a:endParaRPr kumimoji="1" lang="en-US" altLang="ja-JP" dirty="0"/>
          </a:p>
          <a:p>
            <a:r>
              <a:rPr kumimoji="1" lang="ja-JP" altLang="en-US" dirty="0"/>
              <a:t>イベントとは？昼にみんなに確認！</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7</a:t>
            </a:fld>
            <a:endParaRPr kumimoji="1" lang="ja-JP" altLang="en-US"/>
          </a:p>
        </p:txBody>
      </p:sp>
    </p:spTree>
    <p:extLst>
      <p:ext uri="{BB962C8B-B14F-4D97-AF65-F5344CB8AC3E}">
        <p14:creationId xmlns:p14="http://schemas.microsoft.com/office/powerpoint/2010/main" val="738113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川崎</a:t>
            </a:r>
            <a:endParaRPr kumimoji="1" lang="en-US" altLang="ja-JP" dirty="0"/>
          </a:p>
          <a:p>
            <a:endParaRPr kumimoji="1" lang="en-US" altLang="ja-JP" dirty="0"/>
          </a:p>
          <a:p>
            <a:r>
              <a:rPr kumimoji="1" lang="ja-JP" altLang="en-US" dirty="0"/>
              <a:t>イベントとは？</a:t>
            </a:r>
            <a:endParaRPr kumimoji="1" lang="en-US" altLang="ja-JP" dirty="0"/>
          </a:p>
          <a:p>
            <a:r>
              <a:rPr kumimoji="1" lang="ja-JP" altLang="en-US" dirty="0"/>
              <a:t>貸し切り</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8</a:t>
            </a:fld>
            <a:endParaRPr kumimoji="1" lang="ja-JP" altLang="en-US"/>
          </a:p>
        </p:txBody>
      </p:sp>
    </p:spTree>
    <p:extLst>
      <p:ext uri="{BB962C8B-B14F-4D97-AF65-F5344CB8AC3E}">
        <p14:creationId xmlns:p14="http://schemas.microsoft.com/office/powerpoint/2010/main" val="1069100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b="1" dirty="0"/>
              <a:t>担当：梶川</a:t>
            </a:r>
            <a:endParaRPr kumimoji="1" lang="en-US" altLang="ja-JP" b="1" dirty="0"/>
          </a:p>
          <a:p>
            <a:endParaRPr kumimoji="1" lang="en-US" altLang="ja-JP" b="1" dirty="0"/>
          </a:p>
          <a:p>
            <a:r>
              <a:rPr kumimoji="1" lang="ja-JP" altLang="en-US" b="1" dirty="0"/>
              <a:t>・却下された案について話す。　スーパーとコスメ、農業、通勤時間　データが大量に必要だったためと</a:t>
            </a:r>
            <a:r>
              <a:rPr kumimoji="1" lang="en-US" altLang="ja-JP" b="1" dirty="0"/>
              <a:t>API</a:t>
            </a:r>
            <a:r>
              <a:rPr kumimoji="1" lang="ja-JP" altLang="en-US" b="1" dirty="0"/>
              <a:t>の無料の制限を超えるため。</a:t>
            </a:r>
            <a:endParaRPr kumimoji="1" lang="en-US" altLang="ja-JP" b="1" dirty="0"/>
          </a:p>
          <a:p>
            <a:endParaRPr kumimoji="1" lang="en-US" altLang="ja-JP" b="1" dirty="0"/>
          </a:p>
          <a:p>
            <a:r>
              <a:rPr kumimoji="1" lang="ja-JP" altLang="en-US" b="1" dirty="0"/>
              <a:t>・</a:t>
            </a:r>
            <a:r>
              <a:rPr kumimoji="1" lang="en-US" altLang="ja-JP" b="1" dirty="0"/>
              <a:t>Canva</a:t>
            </a:r>
            <a:r>
              <a:rPr kumimoji="1" lang="ja-JP" altLang="en-US" b="1" dirty="0"/>
              <a:t>を用いた共同図面制作。何を作成したいか見える化。チーム内での情報共有や意見交換。</a:t>
            </a:r>
            <a:endParaRPr kumimoji="1" lang="en-US" altLang="ja-JP" b="1" dirty="0"/>
          </a:p>
          <a:p>
            <a:endParaRPr kumimoji="1" lang="en-US" altLang="ja-JP" b="1" dirty="0"/>
          </a:p>
          <a:p>
            <a:r>
              <a:rPr kumimoji="1" lang="ja-JP" altLang="en-US" b="1" dirty="0"/>
              <a:t>・ペルソナ　３～４人作った中の代表的なペルソナ　黒澤　譲司　さん　（</a:t>
            </a:r>
            <a:r>
              <a:rPr kumimoji="1" lang="en-US" altLang="ja-JP" b="1" dirty="0"/>
              <a:t>52</a:t>
            </a:r>
            <a:r>
              <a:rPr kumimoji="1" lang="ja-JP" altLang="en-US" b="1" dirty="0"/>
              <a:t>）　老眼あり。　パソコン操作が苦手。</a:t>
            </a:r>
            <a:endParaRPr kumimoji="1" lang="en-US" altLang="ja-JP" b="1" dirty="0"/>
          </a:p>
          <a:p>
            <a:endParaRPr kumimoji="1" lang="en-US" altLang="ja-JP" b="1" dirty="0"/>
          </a:p>
          <a:p>
            <a:endParaRPr kumimoji="1" lang="en-US" altLang="ja-JP" b="1" dirty="0"/>
          </a:p>
          <a:p>
            <a:r>
              <a:rPr kumimoji="1" lang="ja-JP" altLang="en-US" b="1" dirty="0"/>
              <a:t>・アドリブ入れる</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9</a:t>
            </a:fld>
            <a:endParaRPr kumimoji="1" lang="ja-JP" altLang="en-US"/>
          </a:p>
        </p:txBody>
      </p:sp>
    </p:spTree>
    <p:extLst>
      <p:ext uri="{BB962C8B-B14F-4D97-AF65-F5344CB8AC3E}">
        <p14:creationId xmlns:p14="http://schemas.microsoft.com/office/powerpoint/2010/main" val="69054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endParaRPr kumimoji="1" lang="en-US" altLang="ja-JP" dirty="0"/>
          </a:p>
          <a:p>
            <a:r>
              <a:rPr kumimoji="1" lang="ja-JP" altLang="en-US" dirty="0"/>
              <a:t>ここにペルソナ画像を</a:t>
            </a:r>
            <a:r>
              <a:rPr kumimoji="1" lang="en-US" altLang="ja-JP" dirty="0"/>
              <a:t>3</a:t>
            </a:r>
            <a:r>
              <a:rPr kumimoji="1" lang="ja-JP" altLang="en-US" dirty="0"/>
              <a:t>枚貼り付ける予定</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10</a:t>
            </a:fld>
            <a:endParaRPr kumimoji="1" lang="ja-JP" altLang="en-US"/>
          </a:p>
        </p:txBody>
      </p:sp>
    </p:spTree>
    <p:extLst>
      <p:ext uri="{BB962C8B-B14F-4D97-AF65-F5344CB8AC3E}">
        <p14:creationId xmlns:p14="http://schemas.microsoft.com/office/powerpoint/2010/main" val="3918465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梶川</a:t>
            </a:r>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11</a:t>
            </a:fld>
            <a:endParaRPr kumimoji="1" lang="ja-JP" altLang="en-US"/>
          </a:p>
        </p:txBody>
      </p:sp>
    </p:spTree>
    <p:extLst>
      <p:ext uri="{BB962C8B-B14F-4D97-AF65-F5344CB8AC3E}">
        <p14:creationId xmlns:p14="http://schemas.microsoft.com/office/powerpoint/2010/main" val="1171998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担当：保留</a:t>
            </a:r>
            <a:endParaRPr kumimoji="1" lang="en-US" altLang="ja-JP" dirty="0"/>
          </a:p>
          <a:p>
            <a:endParaRPr kumimoji="1" lang="en-US" altLang="ja-JP" dirty="0"/>
          </a:p>
          <a:p>
            <a:r>
              <a:rPr kumimoji="1" lang="ja-JP" altLang="en-US" dirty="0"/>
              <a:t>画面に出す？</a:t>
            </a:r>
            <a:endParaRPr kumimoji="1" lang="en-US" altLang="ja-JP" dirty="0"/>
          </a:p>
          <a:p>
            <a:endParaRPr kumimoji="1" lang="en-US" altLang="ja-JP" dirty="0"/>
          </a:p>
          <a:p>
            <a:r>
              <a:rPr kumimoji="1" lang="en-US" altLang="ja-JP" dirty="0"/>
              <a:t>ID</a:t>
            </a:r>
            <a:r>
              <a:rPr kumimoji="1" lang="ja-JP" altLang="en-US" dirty="0"/>
              <a:t>とパスワードを出す。　</a:t>
            </a:r>
            <a:endParaRPr kumimoji="1" lang="en-US" altLang="ja-JP" dirty="0"/>
          </a:p>
          <a:p>
            <a:r>
              <a:rPr kumimoji="1" lang="ja-JP" altLang="en-US" dirty="0"/>
              <a:t>店長画面　</a:t>
            </a:r>
            <a:r>
              <a:rPr kumimoji="1" lang="en-US" altLang="ja-JP" dirty="0"/>
              <a:t>dojouser1</a:t>
            </a:r>
          </a:p>
          <a:p>
            <a:endParaRPr kumimoji="1" lang="en-US" altLang="ja-JP" dirty="0"/>
          </a:p>
          <a:p>
            <a:r>
              <a:rPr kumimoji="1" lang="ja-JP" altLang="en-US" dirty="0"/>
              <a:t>店員画面　</a:t>
            </a:r>
            <a:r>
              <a:rPr kumimoji="1" lang="en-US" altLang="ja-JP" dirty="0"/>
              <a:t>dojouser2~dojouser5</a:t>
            </a:r>
          </a:p>
          <a:p>
            <a:endParaRPr kumimoji="1" lang="en-US" altLang="ja-JP" dirty="0"/>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スクショ</a:t>
            </a:r>
            <a:endParaRPr lang="en-US" altLang="ja-JP"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12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ここの部分で企業の方にも触ってもらう</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C91693B1-9BFD-4732-A9AA-E516087F4AB6}" type="slidenum">
              <a:rPr kumimoji="1" lang="ja-JP" altLang="en-US" smtClean="0"/>
              <a:t>12</a:t>
            </a:fld>
            <a:endParaRPr kumimoji="1" lang="ja-JP" altLang="en-US"/>
          </a:p>
        </p:txBody>
      </p:sp>
    </p:spTree>
    <p:extLst>
      <p:ext uri="{BB962C8B-B14F-4D97-AF65-F5344CB8AC3E}">
        <p14:creationId xmlns:p14="http://schemas.microsoft.com/office/powerpoint/2010/main" val="209768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041F8F-C60A-CAB8-4E46-387F871B717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0D608EC-470D-1B9E-9F5C-9E96228DB2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09973F4-D27C-7D02-9FD4-387B2A978D6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8A546747-2099-CAD3-3ECA-50347AB005C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4213E9-E5AD-77A4-3D98-576B87E4BF1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19384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9D989-B74C-5425-A73A-A2693845C572}"/>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6F00001-E6E6-5FDC-CB59-7F89A1D384A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AC148B9-00FE-0828-449B-608E30374AD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0E2597FE-DFE4-22DA-992D-5201E71D83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BBC1196-63C8-D4FB-E352-52891A9743FC}"/>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9913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5BD9400-2BE0-98E0-0067-D426C76AD51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F9BE2A5-F90E-18C1-3321-1DD3B545092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E39D8C1-5C77-9591-2B04-854991BA530C}"/>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E3937869-9274-5B48-B8B0-F6088D49AB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B183B9F-FB82-80B3-0283-289D72275CE1}"/>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667322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9C3755-1D6D-657A-F6B6-4DF8903FFD2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B23FEB-4096-4182-FBB1-A15AD812E3A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FD602EF-1FEB-0433-3417-827401348A4B}"/>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E66A6838-9196-432D-FDFF-393B8DB74C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BCDBBBE-A8F5-7A9C-66BA-B94EF782F3A5}"/>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54563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06781-E9D6-19E0-4E09-4E0F441C13A6}"/>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24029D-A9C1-E9C9-A6C0-00CF45C05C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8E1812B-A2D4-AFC0-5A28-C0898068E9F9}"/>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4B43D078-B466-6C4A-2C73-348A74262B9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E46FC4B-CDBB-EBB3-8EC9-D45C029A7B0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48700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C17E26-AD18-C46C-7374-AAC60BB310A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884C92-84D6-C7F7-47D2-CA46AF89999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686E15F-7CA6-69F8-11AB-F8289A0ADCB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88C2C66-1A0F-C51C-0F06-A9C228B7D396}"/>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95F3FD7A-E3F6-76A2-4CA1-D6DACE2CB29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25F2432-3BB8-249B-8F50-DCD54E873B9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784324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CCDD6-AE29-50D0-E3E9-0AE65C2D576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CA6F38-F4F4-ACF6-2461-59649129E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E9ACD90-E3D9-D982-BC70-A40BB562306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CF23111-605A-4F8B-BDC0-F5234513E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DFBDB87-4D8A-C85A-0AF1-20BEE8CA2A8F}"/>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CF3E3CF-C931-F2E7-AE2E-591E7A15F807}"/>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8" name="フッター プレースホルダー 7">
            <a:extLst>
              <a:ext uri="{FF2B5EF4-FFF2-40B4-BE49-F238E27FC236}">
                <a16:creationId xmlns:a16="http://schemas.microsoft.com/office/drawing/2014/main" id="{91088EE8-4E01-4D66-6125-66B790755E3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DF230CE-3360-EA1B-46C2-C93D4279AD3E}"/>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2185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E9174A-A35A-FCA8-C7FD-69A86AC31B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25F7507-E7E2-3AB5-096F-8C39558ED45E}"/>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4" name="フッター プレースホルダー 3">
            <a:extLst>
              <a:ext uri="{FF2B5EF4-FFF2-40B4-BE49-F238E27FC236}">
                <a16:creationId xmlns:a16="http://schemas.microsoft.com/office/drawing/2014/main" id="{320EEF31-1E34-A77B-6777-6F35825B02A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EDD01A6-27F8-8892-4D0F-D80E77E8E5CA}"/>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11603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88BB2FC0-1E7D-BE3D-04A0-80F25949674E}"/>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3" name="フッター プレースホルダー 2">
            <a:extLst>
              <a:ext uri="{FF2B5EF4-FFF2-40B4-BE49-F238E27FC236}">
                <a16:creationId xmlns:a16="http://schemas.microsoft.com/office/drawing/2014/main" id="{07AAC3C2-5055-4DC2-2AF6-C299AB3DFD9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F65F8D9-F03A-411C-CFFD-C1B4B18E1B20}"/>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328852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2FE99B-8678-DE43-D802-5AAB2D9278C3}"/>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3AB1DD-EF02-3F3C-7B30-DF901BFE4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F4A320E-5409-BD84-D546-6165CCA47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D824FC7B-6D40-0091-5526-607BDD0BDC55}"/>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0F12D505-2356-129C-0B10-C1B76796CEA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0C7202-CFAF-0661-C039-073698E157F2}"/>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92806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E957E8-4D1D-5926-4E2B-E084CC97BA8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D858154-4CF5-E910-1F03-70800F03E9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3E98A81-356A-6B5D-EB13-9DCF6E994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5E1A98E-2B14-02F7-2B52-32826D5C7626}"/>
              </a:ext>
            </a:extLst>
          </p:cNvPr>
          <p:cNvSpPr>
            <a:spLocks noGrp="1"/>
          </p:cNvSpPr>
          <p:nvPr>
            <p:ph type="dt" sz="half" idx="10"/>
          </p:nvPr>
        </p:nvSpPr>
        <p:spPr/>
        <p:txBody>
          <a:bodyPr/>
          <a:lstStyle/>
          <a:p>
            <a:fld id="{33BE257A-FC2E-4761-96AA-13599905D04A}" type="datetimeFigureOut">
              <a:rPr kumimoji="1" lang="ja-JP" altLang="en-US" smtClean="0"/>
              <a:t>2025/6/27</a:t>
            </a:fld>
            <a:endParaRPr kumimoji="1" lang="ja-JP" altLang="en-US"/>
          </a:p>
        </p:txBody>
      </p:sp>
      <p:sp>
        <p:nvSpPr>
          <p:cNvPr id="6" name="フッター プレースホルダー 5">
            <a:extLst>
              <a:ext uri="{FF2B5EF4-FFF2-40B4-BE49-F238E27FC236}">
                <a16:creationId xmlns:a16="http://schemas.microsoft.com/office/drawing/2014/main" id="{DB5C3B7D-88A7-A86D-B879-949A012011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850ED2-475F-03D0-B593-BCF5630676C9}"/>
              </a:ext>
            </a:extLst>
          </p:cNvPr>
          <p:cNvSpPr>
            <a:spLocks noGrp="1"/>
          </p:cNvSpPr>
          <p:nvPr>
            <p:ph type="sldNum" sz="quarter" idx="12"/>
          </p:nvPr>
        </p:nvSpPr>
        <p:spPr/>
        <p:txBody>
          <a:body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2752947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9FE5F2EA-F8D5-3A7F-223C-D0ABD0D89F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7BD1F6B-FA30-2BFD-42C0-BDC86F5651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73A9F38-9FFA-8934-0F07-762DCAF17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BE257A-FC2E-4761-96AA-13599905D04A}" type="datetimeFigureOut">
              <a:rPr kumimoji="1" lang="ja-JP" altLang="en-US" smtClean="0"/>
              <a:t>2025/6/27</a:t>
            </a:fld>
            <a:endParaRPr kumimoji="1" lang="ja-JP" altLang="en-US"/>
          </a:p>
        </p:txBody>
      </p:sp>
      <p:sp>
        <p:nvSpPr>
          <p:cNvPr id="5" name="フッター プレースホルダー 4">
            <a:extLst>
              <a:ext uri="{FF2B5EF4-FFF2-40B4-BE49-F238E27FC236}">
                <a16:creationId xmlns:a16="http://schemas.microsoft.com/office/drawing/2014/main" id="{92F8BA72-4831-12D1-D188-F757067DC8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13E4A569-6CCF-0F88-B3DF-0EB45F5BA1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A85BA4-C504-4ACA-911F-6C13397DEAD8}" type="slidenum">
              <a:rPr kumimoji="1" lang="ja-JP" altLang="en-US" smtClean="0"/>
              <a:t>‹#›</a:t>
            </a:fld>
            <a:endParaRPr kumimoji="1" lang="ja-JP" altLang="en-US"/>
          </a:p>
        </p:txBody>
      </p:sp>
    </p:spTree>
    <p:extLst>
      <p:ext uri="{BB962C8B-B14F-4D97-AF65-F5344CB8AC3E}">
        <p14:creationId xmlns:p14="http://schemas.microsoft.com/office/powerpoint/2010/main" val="1637927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FE0CC4F-BCD1-307D-902C-C6AB5F432D7E}"/>
              </a:ext>
            </a:extLst>
          </p:cNvPr>
          <p:cNvPicPr>
            <a:picLocks noChangeAspect="1"/>
          </p:cNvPicPr>
          <p:nvPr/>
        </p:nvPicPr>
        <p:blipFill>
          <a:blip r:embed="rId2">
            <a:alphaModFix amt="70000"/>
            <a:extLst>
              <a:ext uri="{28A0092B-C50C-407E-A947-70E740481C1C}">
                <a14:useLocalDpi xmlns:a14="http://schemas.microsoft.com/office/drawing/2010/main" val="0"/>
              </a:ext>
            </a:extLst>
          </a:blip>
          <a:srcRect l="4895" t="18147" r="835" b="10983"/>
          <a:stretch>
            <a:fillRect/>
          </a:stretch>
        </p:blipFill>
        <p:spPr>
          <a:xfrm>
            <a:off x="-1" y="0"/>
            <a:ext cx="12192000" cy="6858000"/>
          </a:xfrm>
          <a:prstGeom prst="rect">
            <a:avLst/>
          </a:prstGeom>
        </p:spPr>
      </p:pic>
      <p:pic>
        <p:nvPicPr>
          <p:cNvPr id="5" name="図 4" descr="時計と文字の加工写真&#10;&#10;AI 生成コンテンツは誤りを含む可能性があります。">
            <a:extLst>
              <a:ext uri="{FF2B5EF4-FFF2-40B4-BE49-F238E27FC236}">
                <a16:creationId xmlns:a16="http://schemas.microsoft.com/office/drawing/2014/main" id="{188E14A4-E5E4-F437-6894-3ABF7CA36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7760" y="2406898"/>
            <a:ext cx="9445352" cy="2044204"/>
          </a:xfrm>
          <a:prstGeom prst="rect">
            <a:avLst/>
          </a:prstGeom>
        </p:spPr>
      </p:pic>
      <p:sp>
        <p:nvSpPr>
          <p:cNvPr id="3" name="タイトル 1">
            <a:extLst>
              <a:ext uri="{FF2B5EF4-FFF2-40B4-BE49-F238E27FC236}">
                <a16:creationId xmlns:a16="http://schemas.microsoft.com/office/drawing/2014/main" id="{EC924316-560F-6896-E9F9-B2EFEB74DAFD}"/>
              </a:ext>
            </a:extLst>
          </p:cNvPr>
          <p:cNvSpPr txBox="1">
            <a:spLocks/>
          </p:cNvSpPr>
          <p:nvPr/>
        </p:nvSpPr>
        <p:spPr>
          <a:xfrm>
            <a:off x="1738131" y="1005078"/>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A5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落穂拾い</a:t>
            </a:r>
          </a:p>
        </p:txBody>
      </p:sp>
    </p:spTree>
    <p:extLst>
      <p:ext uri="{BB962C8B-B14F-4D97-AF65-F5344CB8AC3E}">
        <p14:creationId xmlns:p14="http://schemas.microsoft.com/office/powerpoint/2010/main" val="40904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87111-6A32-F41F-FEC3-ABCB2E9CDC2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DC82BCA-F6C4-B3BC-CE84-409FCDB3B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65C5C7D-56B1-A0B5-AEE9-A24E0B632F6D}"/>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9" name="図 8" descr="草, 屋外, フィールド, 放牧 が含まれている画像&#10;&#10;AI 生成コンテンツは誤りを含む可能性があります。">
            <a:extLst>
              <a:ext uri="{FF2B5EF4-FFF2-40B4-BE49-F238E27FC236}">
                <a16:creationId xmlns:a16="http://schemas.microsoft.com/office/drawing/2014/main" id="{70CA6244-F7F5-7F51-E44D-7F90C142326B}"/>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0"/>
            <a:ext cx="12192000" cy="6858000"/>
          </a:xfrm>
          <a:prstGeom prst="rect">
            <a:avLst/>
          </a:prstGeom>
        </p:spPr>
      </p:pic>
      <p:cxnSp>
        <p:nvCxnSpPr>
          <p:cNvPr id="15" name="直線コネクタ 14">
            <a:extLst>
              <a:ext uri="{FF2B5EF4-FFF2-40B4-BE49-F238E27FC236}">
                <a16:creationId xmlns:a16="http://schemas.microsoft.com/office/drawing/2014/main" id="{6BC0A52E-E2C4-AA32-21F1-35C630DCA01E}"/>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AFA5B3C-2913-FB54-E618-67DE54AE43A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DACE02BA-F100-0BCE-1CD1-2F9CFEC7C737}"/>
              </a:ext>
            </a:extLst>
          </p:cNvPr>
          <p:cNvSpPr txBox="1">
            <a:spLocks/>
          </p:cNvSpPr>
          <p:nvPr/>
        </p:nvSpPr>
        <p:spPr>
          <a:xfrm>
            <a:off x="3073805" y="981929"/>
            <a:ext cx="605890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導入後の定量的効果</a:t>
            </a:r>
          </a:p>
        </p:txBody>
      </p:sp>
      <p:sp>
        <p:nvSpPr>
          <p:cNvPr id="2" name="テキスト ボックス 1">
            <a:extLst>
              <a:ext uri="{FF2B5EF4-FFF2-40B4-BE49-F238E27FC236}">
                <a16:creationId xmlns:a16="http://schemas.microsoft.com/office/drawing/2014/main" id="{4563EE49-4068-24F5-1118-427EB011BBA2}"/>
              </a:ext>
            </a:extLst>
          </p:cNvPr>
          <p:cNvSpPr txBox="1"/>
          <p:nvPr/>
        </p:nvSpPr>
        <p:spPr>
          <a:xfrm>
            <a:off x="2707950" y="2258282"/>
            <a:ext cx="7615859" cy="2031325"/>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solidFill>
                  <a:schemeClr val="accent2"/>
                </a:solidFill>
                <a:latin typeface="BIZ UDPゴシック" panose="020B0400000000000000" pitchFamily="50" charset="-128"/>
                <a:ea typeface="BIZ UDPゴシック" panose="020B0400000000000000" pitchFamily="50" charset="-128"/>
              </a:rPr>
              <a:t>従来</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営業時間中</a:t>
            </a:r>
            <a:r>
              <a:rPr lang="ja-JP" altLang="en-US" b="1" dirty="0">
                <a:latin typeface="BIZ UDPゴシック" panose="020B0400000000000000" pitchFamily="50" charset="-128"/>
                <a:ea typeface="BIZ UDPゴシック" panose="020B0400000000000000" pitchFamily="50" charset="-128"/>
              </a:rPr>
              <a:t>のシフト作成不可。</a:t>
            </a:r>
            <a:r>
              <a:rPr kumimoji="1" lang="ja-JP" altLang="en-US" b="1" dirty="0">
                <a:latin typeface="BIZ UDPゴシック" panose="020B0400000000000000" pitchFamily="50" charset="-128"/>
                <a:ea typeface="BIZ UDPゴシック" panose="020B0400000000000000" pitchFamily="50" charset="-128"/>
              </a:rPr>
              <a:t>帰宅時間が営業終了</a:t>
            </a:r>
            <a:r>
              <a:rPr kumimoji="1" lang="en-US" altLang="ja-JP"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solidFill>
                  <a:srgbClr val="C00000"/>
                </a:solidFill>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後</a:t>
            </a:r>
            <a:r>
              <a:rPr lang="ja-JP" altLang="en-US" b="1" dirty="0">
                <a:latin typeface="BIZ UDPゴシック" panose="020B0400000000000000" pitchFamily="50" charset="-128"/>
                <a:ea typeface="BIZ UDPゴシック" panose="020B0400000000000000" pitchFamily="50" charset="-128"/>
              </a:rPr>
              <a:t>。</a:t>
            </a:r>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solidFill>
                <a:schemeClr val="accent2"/>
              </a:solidFill>
              <a:latin typeface="BIZ UDPゴシック" panose="020B0400000000000000" pitchFamily="50" charset="-128"/>
              <a:ea typeface="BIZ UDPゴシック" panose="020B0400000000000000" pitchFamily="50" charset="-128"/>
            </a:endParaRPr>
          </a:p>
          <a:p>
            <a:r>
              <a:rPr lang="ja-JP" altLang="en-US" b="1" dirty="0">
                <a:solidFill>
                  <a:schemeClr val="accent2"/>
                </a:solidFill>
                <a:latin typeface="BIZ UDPゴシック" panose="020B0400000000000000" pitchFamily="50" charset="-128"/>
                <a:ea typeface="BIZ UDPゴシック" panose="020B0400000000000000" pitchFamily="50" charset="-128"/>
              </a:rPr>
              <a:t>導入後</a:t>
            </a:r>
            <a:r>
              <a:rPr lang="ja-JP" altLang="en-US" b="1" dirty="0">
                <a:latin typeface="BIZ UDPゴシック" panose="020B0400000000000000" pitchFamily="50" charset="-128"/>
                <a:ea typeface="BIZ UDPゴシック" panose="020B0400000000000000" pitchFamily="50" charset="-128"/>
              </a:rPr>
              <a:t>：</a:t>
            </a:r>
            <a:endParaRPr kumimoji="1" lang="en-US" altLang="ja-JP" b="1" dirty="0">
              <a:latin typeface="BIZ UDPゴシック" panose="020B0400000000000000" pitchFamily="50" charset="-128"/>
              <a:ea typeface="BIZ UDPゴシック" panose="020B0400000000000000" pitchFamily="50" charset="-128"/>
            </a:endParaRPr>
          </a:p>
          <a:p>
            <a:r>
              <a:rPr kumimoji="1" lang="ja-JP" altLang="en-US" b="1" dirty="0">
                <a:latin typeface="BIZ UDPゴシック" panose="020B0400000000000000" pitchFamily="50" charset="-128"/>
                <a:ea typeface="BIZ UDPゴシック" panose="020B0400000000000000" pitchFamily="50" charset="-128"/>
              </a:rPr>
              <a:t>このアプリの導入により、仕事効率が</a:t>
            </a:r>
            <a:r>
              <a:rPr lang="en-US" altLang="ja-JP" b="1" dirty="0">
                <a:latin typeface="BIZ UDPゴシック" panose="020B0400000000000000" pitchFamily="50" charset="-128"/>
                <a:ea typeface="BIZ UDPゴシック" panose="020B0400000000000000" pitchFamily="50" charset="-128"/>
              </a:rPr>
              <a:t>       </a:t>
            </a:r>
            <a:r>
              <a:rPr lang="ja-JP" altLang="en-US" b="1" dirty="0">
                <a:latin typeface="BIZ UDPゴシック" panose="020B0400000000000000" pitchFamily="50" charset="-128"/>
                <a:ea typeface="BIZ UDPゴシック" panose="020B0400000000000000" pitchFamily="50" charset="-128"/>
              </a:rPr>
              <a:t>    　　　　</a:t>
            </a:r>
            <a:r>
              <a:rPr kumimoji="1" lang="ja-JP" altLang="en-US" b="1" dirty="0">
                <a:latin typeface="BIZ UDPゴシック" panose="020B0400000000000000" pitchFamily="50" charset="-128"/>
                <a:ea typeface="BIZ UDPゴシック" panose="020B0400000000000000" pitchFamily="50" charset="-128"/>
              </a:rPr>
              <a:t>に改善。</a:t>
            </a:r>
            <a:endParaRPr kumimoji="1" lang="en-US" altLang="ja-JP" dirty="0">
              <a:latin typeface="BIZ UDPゴシック" panose="020B0400000000000000" pitchFamily="50" charset="-128"/>
              <a:ea typeface="BIZ UDPゴシック" panose="020B0400000000000000" pitchFamily="50" charset="-128"/>
            </a:endParaRPr>
          </a:p>
          <a:p>
            <a:endParaRPr kumimoji="1" lang="ja-JP" altLang="en-US" dirty="0"/>
          </a:p>
        </p:txBody>
      </p:sp>
      <p:sp>
        <p:nvSpPr>
          <p:cNvPr id="7" name="テキスト ボックス 6">
            <a:extLst>
              <a:ext uri="{FF2B5EF4-FFF2-40B4-BE49-F238E27FC236}">
                <a16:creationId xmlns:a16="http://schemas.microsoft.com/office/drawing/2014/main" id="{DF45001E-529B-DC88-1776-CD1FDC82AA59}"/>
              </a:ext>
            </a:extLst>
          </p:cNvPr>
          <p:cNvSpPr txBox="1"/>
          <p:nvPr/>
        </p:nvSpPr>
        <p:spPr>
          <a:xfrm>
            <a:off x="7811325" y="2456135"/>
            <a:ext cx="2319126" cy="923330"/>
          </a:xfrm>
          <a:prstGeom prst="rect">
            <a:avLst/>
          </a:prstGeom>
          <a:noFill/>
        </p:spPr>
        <p:txBody>
          <a:bodyPr wrap="square" rtlCol="0">
            <a:spAutoFit/>
          </a:bodyPr>
          <a:lstStyle/>
          <a:p>
            <a:r>
              <a:rPr kumimoji="1" lang="en-US" altLang="ja-JP" sz="5400" b="1" dirty="0">
                <a:solidFill>
                  <a:srgbClr val="FF0000"/>
                </a:solidFill>
                <a:latin typeface="BIZ UDPゴシック" panose="020B0400000000000000" pitchFamily="50" charset="-128"/>
                <a:ea typeface="BIZ UDPゴシック" panose="020B0400000000000000" pitchFamily="50" charset="-128"/>
              </a:rPr>
              <a:t>2</a:t>
            </a:r>
            <a:r>
              <a:rPr kumimoji="1" lang="ja-JP" altLang="en-US" sz="5400" b="1" dirty="0">
                <a:solidFill>
                  <a:srgbClr val="FF0000"/>
                </a:solidFill>
                <a:latin typeface="BIZ UDPゴシック" panose="020B0400000000000000" pitchFamily="50" charset="-128"/>
                <a:ea typeface="BIZ UDPゴシック" panose="020B0400000000000000" pitchFamily="50" charset="-128"/>
              </a:rPr>
              <a:t>時間　</a:t>
            </a:r>
          </a:p>
        </p:txBody>
      </p:sp>
      <p:sp>
        <p:nvSpPr>
          <p:cNvPr id="8" name="テキスト ボックス 7">
            <a:extLst>
              <a:ext uri="{FF2B5EF4-FFF2-40B4-BE49-F238E27FC236}">
                <a16:creationId xmlns:a16="http://schemas.microsoft.com/office/drawing/2014/main" id="{F0A9FC74-B691-DA20-4325-17187F99E800}"/>
              </a:ext>
            </a:extLst>
          </p:cNvPr>
          <p:cNvSpPr txBox="1"/>
          <p:nvPr/>
        </p:nvSpPr>
        <p:spPr>
          <a:xfrm>
            <a:off x="6377549" y="3262062"/>
            <a:ext cx="1589735" cy="923330"/>
          </a:xfrm>
          <a:prstGeom prst="rect">
            <a:avLst/>
          </a:prstGeom>
          <a:noFill/>
        </p:spPr>
        <p:txBody>
          <a:bodyPr wrap="square" rtlCol="0">
            <a:spAutoFit/>
          </a:bodyPr>
          <a:lstStyle/>
          <a:p>
            <a:r>
              <a:rPr lang="ja-JP" altLang="en-US" sz="5400" b="1" dirty="0">
                <a:solidFill>
                  <a:srgbClr val="FF0000"/>
                </a:solidFill>
                <a:latin typeface="BIZ UDPゴシック" panose="020B0400000000000000" pitchFamily="50" charset="-128"/>
                <a:ea typeface="BIZ UDPゴシック" panose="020B0400000000000000" pitchFamily="50" charset="-128"/>
              </a:rPr>
              <a:t>大幅</a:t>
            </a:r>
            <a:endParaRPr kumimoji="1" lang="ja-JP" altLang="en-US" sz="5400" b="1" dirty="0">
              <a:solidFill>
                <a:srgbClr val="FF0000"/>
              </a:solidFill>
              <a:latin typeface="BIZ UDPゴシック" panose="020B0400000000000000" pitchFamily="50" charset="-128"/>
              <a:ea typeface="BIZ UDPゴシック" panose="020B0400000000000000" pitchFamily="50" charset="-128"/>
            </a:endParaRPr>
          </a:p>
        </p:txBody>
      </p:sp>
      <p:pic>
        <p:nvPicPr>
          <p:cNvPr id="10" name="図 9" descr="人, 電話, 携帯電話, 男 が含まれている画像&#10;&#10;AI 生成コンテンツは誤りを含む可能性があります。">
            <a:extLst>
              <a:ext uri="{FF2B5EF4-FFF2-40B4-BE49-F238E27FC236}">
                <a16:creationId xmlns:a16="http://schemas.microsoft.com/office/drawing/2014/main" id="{423528A5-176C-3570-8735-855FB8B7B8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40" y="2073491"/>
            <a:ext cx="2469539" cy="3704309"/>
          </a:xfrm>
          <a:prstGeom prst="rect">
            <a:avLst/>
          </a:prstGeom>
        </p:spPr>
      </p:pic>
      <p:pic>
        <p:nvPicPr>
          <p:cNvPr id="5" name="図 4" descr="青いシャツを着ている男性&#10;&#10;AI 生成コンテンツは誤りを含む可能性があります。">
            <a:extLst>
              <a:ext uri="{FF2B5EF4-FFF2-40B4-BE49-F238E27FC236}">
                <a16:creationId xmlns:a16="http://schemas.microsoft.com/office/drawing/2014/main" id="{86E45ADE-6D42-F803-68CB-880F9E2537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40" y="2073491"/>
            <a:ext cx="2469539" cy="3704310"/>
          </a:xfrm>
          <a:prstGeom prst="rect">
            <a:avLst/>
          </a:prstGeom>
        </p:spPr>
      </p:pic>
    </p:spTree>
    <p:extLst>
      <p:ext uri="{BB962C8B-B14F-4D97-AF65-F5344CB8AC3E}">
        <p14:creationId xmlns:p14="http://schemas.microsoft.com/office/powerpoint/2010/main" val="102268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par>
                                <p:cTn id="17" presetID="10" presetClass="exit" presetSubtype="0" fill="hold" nodeType="withEffect">
                                  <p:stCondLst>
                                    <p:cond delay="0"/>
                                  </p:stCondLst>
                                  <p:childTnLst>
                                    <p:animEffect transition="out" filter="fade">
                                      <p:cBhvr>
                                        <p:cTn id="18" dur="2000"/>
                                        <p:tgtEl>
                                          <p:spTgt spid="5"/>
                                        </p:tgtEl>
                                      </p:cBhvr>
                                    </p:animEffect>
                                    <p:set>
                                      <p:cBhvr>
                                        <p:cTn id="19"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147D21-9913-EF80-61AD-8C0B17242CC0}"/>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39BF28B-66CE-FE8A-627B-0D3BF01B4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D8A109F-4686-855D-4B0E-13920AF0EA89}"/>
              </a:ext>
            </a:extLst>
          </p:cNvPr>
          <p:cNvSpPr/>
          <p:nvPr/>
        </p:nvSpPr>
        <p:spPr>
          <a:xfrm>
            <a:off x="983437"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8" name="図 7" descr="草, 屋外, フィールド, 放牧 が含まれている画像&#10;&#10;AI 生成コンテンツは誤りを含む可能性があります。">
            <a:extLst>
              <a:ext uri="{FF2B5EF4-FFF2-40B4-BE49-F238E27FC236}">
                <a16:creationId xmlns:a16="http://schemas.microsoft.com/office/drawing/2014/main" id="{20608EA4-4D2C-4F01-03F2-D5A0D0C9F921}"/>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9BE48B3C-8494-220E-1F02-7FA9AF0E45D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7B2AB06-4B92-50D0-1816-A7DCD0A4D9AB}"/>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398125F8-B6AB-0159-7005-F6D392E72922}"/>
              </a:ext>
            </a:extLst>
          </p:cNvPr>
          <p:cNvSpPr txBox="1">
            <a:spLocks/>
          </p:cNvSpPr>
          <p:nvPr/>
        </p:nvSpPr>
        <p:spPr>
          <a:xfrm>
            <a:off x="3578578" y="981929"/>
            <a:ext cx="5305778"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lvl="0">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Ⅴ</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導入後の定性的効果</a:t>
            </a:r>
          </a:p>
        </p:txBody>
      </p:sp>
      <p:sp>
        <p:nvSpPr>
          <p:cNvPr id="2" name="タイトル 1">
            <a:extLst>
              <a:ext uri="{FF2B5EF4-FFF2-40B4-BE49-F238E27FC236}">
                <a16:creationId xmlns:a16="http://schemas.microsoft.com/office/drawing/2014/main" id="{D585E6FA-8D4F-97B1-D02E-2D968DC15079}"/>
              </a:ext>
            </a:extLst>
          </p:cNvPr>
          <p:cNvSpPr txBox="1">
            <a:spLocks/>
          </p:cNvSpPr>
          <p:nvPr/>
        </p:nvSpPr>
        <p:spPr>
          <a:xfrm>
            <a:off x="2038473" y="2763453"/>
            <a:ext cx="5073527" cy="1955303"/>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店長：</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いい感じです（個人の見解です）</a:t>
            </a:r>
            <a:endParaRPr kumimoji="1" lang="en-US" altLang="ja-JP"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lang="en-US" altLang="ja-JP" sz="2400" b="1" dirty="0">
              <a:ln w="0"/>
              <a:solidFill>
                <a:sysClr val="windowText" lastClr="000000"/>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0"/>
              </a:spcBef>
              <a:spcAft>
                <a:spcPts val="0"/>
              </a:spcAft>
              <a:buClrTx/>
              <a:buSzTx/>
              <a:buFontTx/>
              <a:buNone/>
              <a:tabLst/>
              <a:defRPr/>
            </a:pPr>
            <a:r>
              <a:rPr kumimoji="1" lang="ja-JP" altLang="en-US" sz="2400" b="1" i="0" u="none" strike="noStrike" kern="1200" normalizeH="0" baseline="0" noProof="0" dirty="0">
                <a:ln w="0"/>
                <a:solidFill>
                  <a:sysClr val="windowText" lastClr="000000"/>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店員：すごく楽です！</a:t>
            </a:r>
          </a:p>
        </p:txBody>
      </p:sp>
      <p:pic>
        <p:nvPicPr>
          <p:cNvPr id="6" name="図 5" descr="ポーズをとっている男&#10;&#10;AI 生成コンテンツは誤りを含む可能性があります。">
            <a:extLst>
              <a:ext uri="{FF2B5EF4-FFF2-40B4-BE49-F238E27FC236}">
                <a16:creationId xmlns:a16="http://schemas.microsoft.com/office/drawing/2014/main" id="{708058F8-B8B3-4CB4-2F4F-960526BE6A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0947" y="2019319"/>
            <a:ext cx="2622834" cy="3934252"/>
          </a:xfrm>
          <a:prstGeom prst="rect">
            <a:avLst/>
          </a:prstGeom>
        </p:spPr>
      </p:pic>
      <p:sp>
        <p:nvSpPr>
          <p:cNvPr id="7" name="正方形/長方形 6">
            <a:extLst>
              <a:ext uri="{FF2B5EF4-FFF2-40B4-BE49-F238E27FC236}">
                <a16:creationId xmlns:a16="http://schemas.microsoft.com/office/drawing/2014/main" id="{0D736F15-8906-D1F0-1486-586DA0F88734}"/>
              </a:ext>
            </a:extLst>
          </p:cNvPr>
          <p:cNvSpPr/>
          <p:nvPr/>
        </p:nvSpPr>
        <p:spPr>
          <a:xfrm>
            <a:off x="8167036" y="2834370"/>
            <a:ext cx="1004688" cy="10947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40857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CB068-3E60-19BC-DEFA-D28C5E1344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15C4871-1EC2-761A-4C2E-1F12942FB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6FAD8E2-9E5A-ACCF-6E36-E6CCB928D70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C50500C-144B-7BA1-A96D-FD56D0124AE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F3D5B65-3261-BA01-52C8-91C89090574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41AD4C1-BD68-30CD-FB02-D87585FB0D24}"/>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コンテンツ プレースホルダー 2">
            <a:extLst>
              <a:ext uri="{FF2B5EF4-FFF2-40B4-BE49-F238E27FC236}">
                <a16:creationId xmlns:a16="http://schemas.microsoft.com/office/drawing/2014/main" id="{F04F3277-506F-B846-8E7C-E50683FF2FD8}"/>
              </a:ext>
            </a:extLst>
          </p:cNvPr>
          <p:cNvSpPr txBox="1">
            <a:spLocks/>
          </p:cNvSpPr>
          <p:nvPr/>
        </p:nvSpPr>
        <p:spPr>
          <a:xfrm>
            <a:off x="2602721" y="2395699"/>
            <a:ext cx="7297219" cy="27175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ja-JP" altLang="en-US"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デモンストレーション</a:t>
            </a:r>
            <a:endParaRPr lang="en-US" altLang="ja-JP" sz="60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（店長）</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sym typeface="Wingdings" panose="05000000000000000000" pitchFamily="2" charset="2"/>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dojouser1</a:t>
            </a:r>
          </a:p>
          <a:p>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（店員）</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ID</a:t>
            </a:r>
            <a:r>
              <a:rPr lang="ja-JP" altLang="en-US"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a:t>
            </a:r>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dojouser2</a:t>
            </a:r>
          </a:p>
          <a:p>
            <a:r>
              <a:rPr lang="en-US" altLang="ja-JP" sz="3600" b="1"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PW:#SEplus2025SEplus</a:t>
            </a:r>
          </a:p>
        </p:txBody>
      </p:sp>
    </p:spTree>
    <p:extLst>
      <p:ext uri="{BB962C8B-B14F-4D97-AF65-F5344CB8AC3E}">
        <p14:creationId xmlns:p14="http://schemas.microsoft.com/office/powerpoint/2010/main" val="1739690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E0A57-DFF5-F693-083A-90783C293989}"/>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73452BB-923F-FF1E-2C72-BF808C894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76409150-9B50-63E0-C3B1-D3FD3C251DA5}"/>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E4BEC4BF-4114-B8D5-C925-68041E8A7235}"/>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4D5DFAF-321D-F8CF-8140-5DDD5AAE5312}"/>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8897AA5-CC0F-CB65-1AEF-FF2F207C4D3F}"/>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1FB53CAC-11AB-4FD4-524E-0FEE404A8A0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Ⅵ</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F57963DB-6890-658D-4A89-C67FB57585B2}"/>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8AD812C0-9BAC-84B8-0D97-771BD8AC9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1835706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763650-76FC-6671-15C1-2F77B9F15A3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FDFAB3A-E6EC-BF7B-24C0-000DB953A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B0C69F77-B8BA-7C7F-46C6-04180626C8BB}"/>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F18D2201-0DBC-565B-57D7-7F4BBC20C2E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5E4C1B4-BB7B-BA74-B978-3AB45BF51A17}"/>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A750EB6-1E1F-7F02-B1D6-A90A49A5D0B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A294F6A1-CDD8-95C4-CC94-4FE44AA388E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EC853FF6-F125-45B4-E0F1-604602190CDE}"/>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F70B8F1-B71B-1F29-0E84-13B049F06B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124926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DAD2F6B-0828-2225-4303-FF2502209EEE}"/>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3479F005-B1A0-835B-4057-0C374E08F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536A27CE-D18D-D84F-A580-61EBA6C6B3E7}"/>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8B707C5-D7B7-26B0-0EA5-7DA5C2178E70}"/>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2346D39-7E25-80BB-C145-11FFFE84E22A}"/>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3E4CDC4-18E3-B993-C944-6A392F2E5458}"/>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C6E0ADCB-B049-6AC1-1A2D-00683D30D9F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3B939DE7-8B65-BF3B-7346-977DDFA061B9}"/>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D4037096-2E5A-162F-33A2-62CA707A7D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35630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8CD6FE-E701-81FA-E5D3-96370987DDF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7451111-DD17-5E6E-7D61-B765BAD263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8EBE5DB-EB05-FF74-86EA-1FC58B2FBE8D}"/>
              </a:ext>
            </a:extLst>
          </p:cNvPr>
          <p:cNvSpPr/>
          <p:nvPr/>
        </p:nvSpPr>
        <p:spPr>
          <a:xfrm>
            <a:off x="895855" y="451333"/>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C9BFBA9-3FFF-744D-A926-8530969CD98D}"/>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8BC71DD1-7349-84F9-6182-F23B7EED07E6}"/>
              </a:ext>
            </a:extLst>
          </p:cNvPr>
          <p:cNvCxnSpPr>
            <a:cxnSpLocks/>
          </p:cNvCxnSpPr>
          <p:nvPr/>
        </p:nvCxnSpPr>
        <p:spPr>
          <a:xfrm>
            <a:off x="1960685" y="1691944"/>
            <a:ext cx="8999521"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222BF341-6D79-2660-BE0C-CBB50D853194}"/>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4" name="タイトル 1">
            <a:extLst>
              <a:ext uri="{FF2B5EF4-FFF2-40B4-BE49-F238E27FC236}">
                <a16:creationId xmlns:a16="http://schemas.microsoft.com/office/drawing/2014/main" id="{FD17C948-AEF4-F640-A9EC-5C7DFC981AC4}"/>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工夫した点</a:t>
            </a:r>
          </a:p>
        </p:txBody>
      </p:sp>
      <p:sp>
        <p:nvSpPr>
          <p:cNvPr id="5" name="コンテンツ プレースホルダー 2">
            <a:extLst>
              <a:ext uri="{FF2B5EF4-FFF2-40B4-BE49-F238E27FC236}">
                <a16:creationId xmlns:a16="http://schemas.microsoft.com/office/drawing/2014/main" id="{DD55FA42-0CC0-9234-887A-794535A1761A}"/>
              </a:ext>
            </a:extLst>
          </p:cNvPr>
          <p:cNvSpPr txBox="1">
            <a:spLocks/>
          </p:cNvSpPr>
          <p:nvPr/>
        </p:nvSpPr>
        <p:spPr>
          <a:xfrm>
            <a:off x="2623356" y="2932555"/>
            <a:ext cx="4797757" cy="1655057"/>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＊キーボード操作を最低限に</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＊シンプルで直感的なデザイン</a:t>
            </a:r>
          </a:p>
        </p:txBody>
      </p:sp>
      <p:pic>
        <p:nvPicPr>
          <p:cNvPr id="6" name="図 5" descr="皿の上の食べ物&#10;&#10;AI 生成コンテンツは誤りを含む可能性があります。">
            <a:extLst>
              <a:ext uri="{FF2B5EF4-FFF2-40B4-BE49-F238E27FC236}">
                <a16:creationId xmlns:a16="http://schemas.microsoft.com/office/drawing/2014/main" id="{BF1EC97C-5BAC-2181-0F1F-3AA561A687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041" y="2937421"/>
            <a:ext cx="3000838" cy="2247323"/>
          </a:xfrm>
          <a:prstGeom prst="rect">
            <a:avLst/>
          </a:prstGeom>
        </p:spPr>
      </p:pic>
    </p:spTree>
    <p:extLst>
      <p:ext uri="{BB962C8B-B14F-4D97-AF65-F5344CB8AC3E}">
        <p14:creationId xmlns:p14="http://schemas.microsoft.com/office/powerpoint/2010/main" val="479416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F4A37-C4A5-47F9-8517-FF6BC2F32994}"/>
            </a:ext>
          </a:extLst>
        </p:cNvPr>
        <p:cNvGrpSpPr/>
        <p:nvPr/>
      </p:nvGrpSpPr>
      <p:grpSpPr>
        <a:xfrm>
          <a:off x="0" y="0"/>
          <a:ext cx="0" cy="0"/>
          <a:chOff x="0" y="0"/>
          <a:chExt cx="0" cy="0"/>
        </a:xfrm>
      </p:grpSpPr>
      <p:sp>
        <p:nvSpPr>
          <p:cNvPr id="21" name="字幕 2">
            <a:extLst>
              <a:ext uri="{FF2B5EF4-FFF2-40B4-BE49-F238E27FC236}">
                <a16:creationId xmlns:a16="http://schemas.microsoft.com/office/drawing/2014/main" id="{F0DCBBBD-E8B1-96CB-EB70-560EF5193E96}"/>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8E753200-FE2C-1BB0-3804-055AD4DCA2DB}"/>
              </a:ext>
            </a:extLst>
          </p:cNvPr>
          <p:cNvSpPr txBox="1"/>
          <p:nvPr/>
        </p:nvSpPr>
        <p:spPr>
          <a:xfrm>
            <a:off x="7995963" y="4917040"/>
            <a:ext cx="3160986" cy="954107"/>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a:t>
            </a:r>
            <a:r>
              <a:rPr lang="ja-JP" altLang="en-US" sz="1400" b="1" dirty="0">
                <a:solidFill>
                  <a:schemeClr val="bg2">
                    <a:lumMod val="25000"/>
                  </a:schemeClr>
                </a:solidFill>
                <a:latin typeface="ＭＳ Ｐ明朝" panose="02020600040205080304" pitchFamily="18" charset="-128"/>
                <a:ea typeface="ＭＳ Ｐ明朝" panose="02020600040205080304" pitchFamily="18" charset="-128"/>
              </a:rPr>
              <a:t>度重なる</a:t>
            </a:r>
            <a:endParaRPr lang="en-US" altLang="ja-JP" sz="1400"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2400" b="1" dirty="0">
                <a:solidFill>
                  <a:schemeClr val="bg2">
                    <a:lumMod val="25000"/>
                  </a:schemeClr>
                </a:solidFill>
                <a:latin typeface="ＭＳ Ｐ明朝" panose="02020600040205080304" pitchFamily="18" charset="-128"/>
                <a:ea typeface="ＭＳ Ｐ明朝" panose="02020600040205080304" pitchFamily="18" charset="-128"/>
              </a:rPr>
              <a:t>案出しの</a:t>
            </a:r>
            <a:endParaRPr lang="en-US" altLang="ja-JP" sz="2400"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1400" b="1" dirty="0">
                <a:solidFill>
                  <a:schemeClr val="bg2">
                    <a:lumMod val="25000"/>
                  </a:schemeClr>
                </a:solidFill>
                <a:latin typeface="ＭＳ Ｐ明朝" panose="02020600040205080304" pitchFamily="18" charset="-128"/>
                <a:ea typeface="ＭＳ Ｐ明朝" panose="02020600040205080304" pitchFamily="18" charset="-128"/>
              </a:rPr>
              <a:t>却下　　</a:t>
            </a:r>
            <a:endParaRPr kumimoji="1" lang="ja-JP" altLang="en-US" sz="1400" dirty="0">
              <a:latin typeface="ＭＳ Ｐ明朝" panose="02020600040205080304" pitchFamily="18" charset="-128"/>
              <a:ea typeface="ＭＳ Ｐ明朝" panose="02020600040205080304" pitchFamily="18" charset="-128"/>
            </a:endParaRPr>
          </a:p>
        </p:txBody>
      </p:sp>
      <p:sp>
        <p:nvSpPr>
          <p:cNvPr id="6" name="テキスト ボックス 5">
            <a:extLst>
              <a:ext uri="{FF2B5EF4-FFF2-40B4-BE49-F238E27FC236}">
                <a16:creationId xmlns:a16="http://schemas.microsoft.com/office/drawing/2014/main" id="{92381986-D762-6044-2081-151279346490}"/>
              </a:ext>
            </a:extLst>
          </p:cNvPr>
          <p:cNvSpPr txBox="1"/>
          <p:nvPr/>
        </p:nvSpPr>
        <p:spPr>
          <a:xfrm>
            <a:off x="2639328" y="1757855"/>
            <a:ext cx="1231106" cy="2026745"/>
          </a:xfrm>
          <a:prstGeom prst="rect">
            <a:avLst/>
          </a:prstGeom>
          <a:noFill/>
        </p:spPr>
        <p:txBody>
          <a:bodyPr vert="eaVert"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＊ペルソナの</a:t>
            </a:r>
            <a:endParaRPr lang="en-US" altLang="ja-JP"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sz="3200" b="1" dirty="0">
                <a:solidFill>
                  <a:schemeClr val="bg2">
                    <a:lumMod val="25000"/>
                  </a:schemeClr>
                </a:solidFill>
                <a:latin typeface="ＭＳ Ｐ明朝" panose="02020600040205080304" pitchFamily="18" charset="-128"/>
                <a:ea typeface="ＭＳ Ｐ明朝" panose="02020600040205080304" pitchFamily="18" charset="-128"/>
              </a:rPr>
              <a:t>再構築</a:t>
            </a:r>
            <a:endParaRPr lang="en-US" altLang="ja-JP" sz="3200" b="1" dirty="0">
              <a:solidFill>
                <a:schemeClr val="bg2">
                  <a:lumMod val="25000"/>
                </a:schemeClr>
              </a:solidFill>
              <a:latin typeface="ＭＳ Ｐ明朝" panose="02020600040205080304" pitchFamily="18" charset="-128"/>
              <a:ea typeface="ＭＳ Ｐ明朝" panose="02020600040205080304" pitchFamily="18" charset="-128"/>
            </a:endParaRPr>
          </a:p>
          <a:p>
            <a:endParaRPr kumimoji="1" lang="ja-JP" altLang="en-US" dirty="0">
              <a:latin typeface="ＭＳ Ｐ明朝" panose="02020600040205080304" pitchFamily="18" charset="-128"/>
              <a:ea typeface="ＭＳ Ｐ明朝" panose="02020600040205080304" pitchFamily="18" charset="-128"/>
            </a:endParaRPr>
          </a:p>
        </p:txBody>
      </p:sp>
      <p:sp>
        <p:nvSpPr>
          <p:cNvPr id="8" name="テキスト ボックス 7">
            <a:extLst>
              <a:ext uri="{FF2B5EF4-FFF2-40B4-BE49-F238E27FC236}">
                <a16:creationId xmlns:a16="http://schemas.microsoft.com/office/drawing/2014/main" id="{816344D7-5C04-90AF-A245-894BC8F7F742}"/>
              </a:ext>
            </a:extLst>
          </p:cNvPr>
          <p:cNvSpPr txBox="1"/>
          <p:nvPr/>
        </p:nvSpPr>
        <p:spPr>
          <a:xfrm>
            <a:off x="7511173" y="1261613"/>
            <a:ext cx="4130567" cy="369332"/>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＊その遅れを引きずった状態での開発　</a:t>
            </a:r>
            <a:endParaRPr kumimoji="1" lang="ja-JP" altLang="en-US" dirty="0">
              <a:latin typeface="ＭＳ Ｐ明朝" panose="02020600040205080304" pitchFamily="18" charset="-128"/>
              <a:ea typeface="ＭＳ Ｐ明朝" panose="02020600040205080304" pitchFamily="18" charset="-128"/>
            </a:endParaRPr>
          </a:p>
        </p:txBody>
      </p:sp>
      <p:sp>
        <p:nvSpPr>
          <p:cNvPr id="9" name="テキスト ボックス 8">
            <a:extLst>
              <a:ext uri="{FF2B5EF4-FFF2-40B4-BE49-F238E27FC236}">
                <a16:creationId xmlns:a16="http://schemas.microsoft.com/office/drawing/2014/main" id="{5DBC2DE6-14BC-DCAC-CBE6-693C0FDA5728}"/>
              </a:ext>
            </a:extLst>
          </p:cNvPr>
          <p:cNvSpPr txBox="1"/>
          <p:nvPr/>
        </p:nvSpPr>
        <p:spPr>
          <a:xfrm>
            <a:off x="993228" y="3555645"/>
            <a:ext cx="2577662" cy="646331"/>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＊全体的な</a:t>
            </a:r>
            <a:endParaRPr lang="en-US" altLang="ja-JP" b="1" dirty="0">
              <a:solidFill>
                <a:schemeClr val="bg2">
                  <a:lumMod val="25000"/>
                </a:schemeClr>
              </a:solidFill>
              <a:latin typeface="ＭＳ Ｐ明朝" panose="02020600040205080304" pitchFamily="18" charset="-128"/>
              <a:ea typeface="ＭＳ Ｐ明朝" panose="02020600040205080304" pitchFamily="18" charset="-128"/>
            </a:endParaRPr>
          </a:p>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日程管理　</a:t>
            </a:r>
            <a:endParaRPr kumimoji="1" lang="ja-JP" altLang="en-US" dirty="0">
              <a:latin typeface="ＭＳ Ｐ明朝" panose="02020600040205080304" pitchFamily="18" charset="-128"/>
              <a:ea typeface="ＭＳ Ｐ明朝" panose="02020600040205080304" pitchFamily="18" charset="-128"/>
            </a:endParaRPr>
          </a:p>
        </p:txBody>
      </p:sp>
      <p:sp>
        <p:nvSpPr>
          <p:cNvPr id="10" name="テキスト ボックス 9">
            <a:extLst>
              <a:ext uri="{FF2B5EF4-FFF2-40B4-BE49-F238E27FC236}">
                <a16:creationId xmlns:a16="http://schemas.microsoft.com/office/drawing/2014/main" id="{492AD7B3-5975-6836-FD10-BA618E7A615E}"/>
              </a:ext>
            </a:extLst>
          </p:cNvPr>
          <p:cNvSpPr txBox="1"/>
          <p:nvPr/>
        </p:nvSpPr>
        <p:spPr>
          <a:xfrm>
            <a:off x="1437728" y="4747763"/>
            <a:ext cx="3917731" cy="646331"/>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＊ガントチャートの実装　</a:t>
            </a:r>
            <a:endParaRPr lang="en-US" altLang="ja-JP" b="1" dirty="0">
              <a:solidFill>
                <a:schemeClr val="bg2">
                  <a:lumMod val="25000"/>
                </a:schemeClr>
              </a:solidFill>
              <a:latin typeface="ＭＳ Ｐ明朝" panose="02020600040205080304" pitchFamily="18" charset="-128"/>
              <a:ea typeface="ＭＳ Ｐ明朝" panose="02020600040205080304" pitchFamily="18" charset="-128"/>
            </a:endParaRPr>
          </a:p>
          <a:p>
            <a:endParaRPr kumimoji="1" lang="ja-JP" altLang="en-US" dirty="0">
              <a:latin typeface="ＭＳ Ｐ明朝" panose="02020600040205080304" pitchFamily="18" charset="-128"/>
              <a:ea typeface="ＭＳ Ｐ明朝" panose="02020600040205080304" pitchFamily="18" charset="-128"/>
            </a:endParaRPr>
          </a:p>
        </p:txBody>
      </p:sp>
      <p:sp>
        <p:nvSpPr>
          <p:cNvPr id="13" name="テキスト ボックス 12">
            <a:extLst>
              <a:ext uri="{FF2B5EF4-FFF2-40B4-BE49-F238E27FC236}">
                <a16:creationId xmlns:a16="http://schemas.microsoft.com/office/drawing/2014/main" id="{00083953-0872-BC04-D70E-AE4DA2526B0E}"/>
              </a:ext>
            </a:extLst>
          </p:cNvPr>
          <p:cNvSpPr txBox="1"/>
          <p:nvPr/>
        </p:nvSpPr>
        <p:spPr>
          <a:xfrm>
            <a:off x="5443702" y="3878810"/>
            <a:ext cx="3854669" cy="369332"/>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＊多対多のデータのやり取り</a:t>
            </a:r>
            <a:endParaRPr kumimoji="1" lang="ja-JP" altLang="en-US" dirty="0">
              <a:latin typeface="ＭＳ Ｐ明朝" panose="02020600040205080304" pitchFamily="18" charset="-128"/>
              <a:ea typeface="ＭＳ Ｐ明朝" panose="02020600040205080304" pitchFamily="18" charset="-128"/>
            </a:endParaRPr>
          </a:p>
        </p:txBody>
      </p:sp>
      <p:sp>
        <p:nvSpPr>
          <p:cNvPr id="14" name="テキスト ボックス 13">
            <a:extLst>
              <a:ext uri="{FF2B5EF4-FFF2-40B4-BE49-F238E27FC236}">
                <a16:creationId xmlns:a16="http://schemas.microsoft.com/office/drawing/2014/main" id="{A9D2C61C-CFA0-55BF-F5D5-9B964321F4E2}"/>
              </a:ext>
            </a:extLst>
          </p:cNvPr>
          <p:cNvSpPr txBox="1"/>
          <p:nvPr/>
        </p:nvSpPr>
        <p:spPr>
          <a:xfrm>
            <a:off x="4318438" y="2862599"/>
            <a:ext cx="3555124" cy="369332"/>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＊予定をカレンダーに同期　　</a:t>
            </a:r>
            <a:endParaRPr kumimoji="1" lang="ja-JP" altLang="en-US" dirty="0">
              <a:latin typeface="ＭＳ Ｐ明朝" panose="02020600040205080304" pitchFamily="18" charset="-128"/>
              <a:ea typeface="ＭＳ Ｐ明朝" panose="02020600040205080304" pitchFamily="18" charset="-128"/>
            </a:endParaRPr>
          </a:p>
        </p:txBody>
      </p:sp>
      <p:sp>
        <p:nvSpPr>
          <p:cNvPr id="16" name="テキスト ボックス 15">
            <a:extLst>
              <a:ext uri="{FF2B5EF4-FFF2-40B4-BE49-F238E27FC236}">
                <a16:creationId xmlns:a16="http://schemas.microsoft.com/office/drawing/2014/main" id="{1C7A6490-B4BE-A7D8-5053-BFA3F5C82261}"/>
              </a:ext>
            </a:extLst>
          </p:cNvPr>
          <p:cNvSpPr txBox="1"/>
          <p:nvPr/>
        </p:nvSpPr>
        <p:spPr>
          <a:xfrm>
            <a:off x="5276196" y="1804876"/>
            <a:ext cx="3045372" cy="523220"/>
          </a:xfrm>
          <a:prstGeom prst="rect">
            <a:avLst/>
          </a:prstGeom>
          <a:noFill/>
        </p:spPr>
        <p:txBody>
          <a:bodyPr wrap="square" rtlCol="0">
            <a:spAutoFit/>
          </a:bodyPr>
          <a:lstStyle/>
          <a:p>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＊有料</a:t>
            </a:r>
            <a:r>
              <a:rPr lang="en-US" altLang="ja-JP" sz="2800" b="1" dirty="0">
                <a:solidFill>
                  <a:schemeClr val="bg2">
                    <a:lumMod val="25000"/>
                  </a:schemeClr>
                </a:solidFill>
                <a:latin typeface="ＭＳ Ｐ明朝" panose="02020600040205080304" pitchFamily="18" charset="-128"/>
                <a:ea typeface="ＭＳ Ｐ明朝" panose="02020600040205080304" pitchFamily="18" charset="-128"/>
              </a:rPr>
              <a:t>API</a:t>
            </a:r>
            <a:r>
              <a:rPr lang="ja-JP" altLang="en-US" b="1" dirty="0">
                <a:solidFill>
                  <a:schemeClr val="bg2">
                    <a:lumMod val="25000"/>
                  </a:schemeClr>
                </a:solidFill>
                <a:latin typeface="ＭＳ Ｐ明朝" panose="02020600040205080304" pitchFamily="18" charset="-128"/>
                <a:ea typeface="ＭＳ Ｐ明朝" panose="02020600040205080304" pitchFamily="18" charset="-128"/>
              </a:rPr>
              <a:t>の壁　</a:t>
            </a:r>
            <a:endParaRPr kumimoji="1" lang="ja-JP" altLang="en-US" dirty="0">
              <a:latin typeface="ＭＳ Ｐ明朝" panose="02020600040205080304" pitchFamily="18" charset="-128"/>
              <a:ea typeface="ＭＳ Ｐ明朝" panose="02020600040205080304" pitchFamily="18" charset="-128"/>
            </a:endParaRPr>
          </a:p>
        </p:txBody>
      </p:sp>
    </p:spTree>
    <p:extLst>
      <p:ext uri="{BB962C8B-B14F-4D97-AF65-F5344CB8AC3E}">
        <p14:creationId xmlns:p14="http://schemas.microsoft.com/office/powerpoint/2010/main" val="211503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1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childTnLst>
                          </p:cTn>
                        </p:par>
                        <p:par>
                          <p:cTn id="8" fill="hold">
                            <p:stCondLst>
                              <p:cond delay="7500"/>
                            </p:stCondLst>
                            <p:childTnLst>
                              <p:par>
                                <p:cTn id="9" presetID="10" presetClass="entr" presetSubtype="0" repeatCount="1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childTnLst>
                                </p:cTn>
                              </p:par>
                            </p:childTnLst>
                          </p:cTn>
                        </p:par>
                        <p:par>
                          <p:cTn id="12" fill="hold">
                            <p:stCondLst>
                              <p:cond delay="15000"/>
                            </p:stCondLst>
                            <p:childTnLst>
                              <p:par>
                                <p:cTn id="13" presetID="10" presetClass="entr" presetSubtype="0" repeatCount="1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750"/>
                                        <p:tgtEl>
                                          <p:spTgt spid="9"/>
                                        </p:tgtEl>
                                      </p:cBhvr>
                                    </p:animEffect>
                                  </p:childTnLst>
                                </p:cTn>
                              </p:par>
                            </p:childTnLst>
                          </p:cTn>
                        </p:par>
                        <p:par>
                          <p:cTn id="16" fill="hold">
                            <p:stCondLst>
                              <p:cond delay="22500"/>
                            </p:stCondLst>
                            <p:childTnLst>
                              <p:par>
                                <p:cTn id="17" presetID="10" presetClass="entr" presetSubtype="0" repeatCount="1000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childTnLst>
                          </p:cTn>
                        </p:par>
                        <p:par>
                          <p:cTn id="20" fill="hold">
                            <p:stCondLst>
                              <p:cond delay="30000"/>
                            </p:stCondLst>
                            <p:childTnLst>
                              <p:par>
                                <p:cTn id="21" presetID="10" presetClass="entr" presetSubtype="0" repeatCount="1000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750"/>
                                        <p:tgtEl>
                                          <p:spTgt spid="8"/>
                                        </p:tgtEl>
                                      </p:cBhvr>
                                    </p:animEffect>
                                  </p:childTnLst>
                                </p:cTn>
                              </p:par>
                            </p:childTnLst>
                          </p:cTn>
                        </p:par>
                        <p:par>
                          <p:cTn id="24" fill="hold">
                            <p:stCondLst>
                              <p:cond delay="37500"/>
                            </p:stCondLst>
                            <p:childTnLst>
                              <p:par>
                                <p:cTn id="25" presetID="10" presetClass="entr" presetSubtype="0" repeatCount="1000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45000"/>
                            </p:stCondLst>
                            <p:childTnLst>
                              <p:par>
                                <p:cTn id="29" presetID="10" presetClass="entr" presetSubtype="0" repeatCount="1000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750"/>
                                        <p:tgtEl>
                                          <p:spTgt spid="10"/>
                                        </p:tgtEl>
                                      </p:cBhvr>
                                    </p:animEffect>
                                  </p:childTnLst>
                                </p:cTn>
                              </p:par>
                            </p:childTnLst>
                          </p:cTn>
                        </p:par>
                        <p:par>
                          <p:cTn id="32" fill="hold">
                            <p:stCondLst>
                              <p:cond delay="52500"/>
                            </p:stCondLst>
                            <p:childTnLst>
                              <p:par>
                                <p:cTn id="33" presetID="10" presetClass="entr" presetSubtype="0" repeatCount="1000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3" grpId="0"/>
      <p:bldP spid="14"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4855-E718-C004-4752-D5DD5100DF4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0EF196D7-C87C-7B4A-DD6D-EE3554F47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A0DC97C-526C-9D6F-5731-167969FD704C}"/>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CB3F0AFF-9CB9-A1CD-E611-CD122BC073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A87E7AF3-7D86-9A50-0AF4-8879FD348D56}"/>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9BC41249-84C5-5E87-E2FE-9CED38BBBD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0DBFD95-D625-3741-863E-C4DB83E064F1}"/>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17E0A17A-00E3-65BE-DC38-5F0FCF0C1C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2F2BE39D-900F-171C-CDFB-91EF182C135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Ⅶ</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3226323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335DD82-5422-A870-3AFF-48E4EE26AC48}"/>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A67A8085-1FE3-950A-C073-7567E0B49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9F08732-5C89-3A4D-08BB-AF55B67C1A04}"/>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6D85707-7680-6D1D-CECA-D4318728B07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FCB24805-6B22-DF27-63A5-3ACD95DFDD5C}"/>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A3C94788-B565-4D30-D1A0-18528D993735}"/>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606B2694-6ED3-1318-19BD-4D63128BC690}"/>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BB8CFFC-2518-0C58-03D2-B33B95BCA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8591632A-002C-D899-7264-4A660B866252}"/>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2842522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12011A0-2C85-2BBB-2101-94C0D119F7EC}"/>
            </a:ext>
          </a:extLst>
        </p:cNvPr>
        <p:cNvGrpSpPr/>
        <p:nvPr/>
      </p:nvGrpSpPr>
      <p:grpSpPr>
        <a:xfrm>
          <a:off x="0" y="0"/>
          <a:ext cx="0" cy="0"/>
          <a:chOff x="0" y="0"/>
          <a:chExt cx="0" cy="0"/>
        </a:xfrm>
      </p:grpSpPr>
      <p:pic>
        <p:nvPicPr>
          <p:cNvPr id="10" name="図 9" descr="草, 屋外, フィールド, 放牧 が含まれている画像&#10;&#10;AI 生成コンテンツは誤りを含む可能性があります。">
            <a:extLst>
              <a:ext uri="{FF2B5EF4-FFF2-40B4-BE49-F238E27FC236}">
                <a16:creationId xmlns:a16="http://schemas.microsoft.com/office/drawing/2014/main" id="{B0E9F14A-CCCA-C085-1629-1705C96D69E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744FEF51-547C-FE5B-7D66-B81EBB308BC8}"/>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イカ</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れたメンバーを紹介するぜ！～</a:t>
            </a:r>
          </a:p>
        </p:txBody>
      </p:sp>
      <p:sp>
        <p:nvSpPr>
          <p:cNvPr id="4" name="コンテンツ プレースホルダー 2">
            <a:extLst>
              <a:ext uri="{FF2B5EF4-FFF2-40B4-BE49-F238E27FC236}">
                <a16:creationId xmlns:a16="http://schemas.microsoft.com/office/drawing/2014/main" id="{FF428A49-A67D-1A65-294B-612D9E056370}"/>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8AB28E59-5A83-B860-FA1F-1DFDE26FEDB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4B6B3D59-1F0F-59AD-4016-A374F4239E6F}"/>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13D40E4B-0BB9-328B-1D92-127227BE7876}"/>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AADEF193-4B89-ACF7-0F58-CC226D9223BC}"/>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79976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863DC04-B26D-22C6-2D53-B16B3A02009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75B694B-5340-1C71-6B16-2BF9414DB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7F30941-1E54-F9B3-3BD5-34365A02E065}"/>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9176D06-1922-AE08-E739-3B4416DBA64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0A98F9A-929C-580F-B097-4497D72DBA02}"/>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B70DC04F-2C3A-FF03-037F-B67444873399}"/>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D3344992-FED0-55C2-B7A9-C406EA277B92}"/>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6AAA0C8A-F53D-2472-923A-1278091A28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DFB81E29-87CB-04F4-C18C-2A4B9C439BEB}"/>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1969020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475A966-B768-3B0F-5728-67979A35D17A}"/>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5DBB39C-F000-2543-7210-4F0FC866B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C8F5A801-6F94-30E6-C56E-E89A7A00D23F}"/>
              </a:ext>
            </a:extLst>
          </p:cNvPr>
          <p:cNvSpPr/>
          <p:nvPr/>
        </p:nvSpPr>
        <p:spPr>
          <a:xfrm>
            <a:off x="879231" y="427128"/>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96A31E-8FD2-3153-7BEB-C7734018C166}"/>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25AA1F79-FEBE-51F8-2E6E-E92008F2D3D0}"/>
              </a:ext>
            </a:extLst>
          </p:cNvPr>
          <p:cNvCxnSpPr>
            <a:cxnSpLocks/>
          </p:cNvCxnSpPr>
          <p:nvPr/>
        </p:nvCxnSpPr>
        <p:spPr>
          <a:xfrm>
            <a:off x="1582615" y="1624686"/>
            <a:ext cx="9856550"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CB43DE9-4B1C-610A-04EC-7E022F2D247C}"/>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コンテンツ プレースホルダー 2">
            <a:extLst>
              <a:ext uri="{FF2B5EF4-FFF2-40B4-BE49-F238E27FC236}">
                <a16:creationId xmlns:a16="http://schemas.microsoft.com/office/drawing/2014/main" id="{83815621-605D-7661-5231-F3B1C91CFFF6}"/>
              </a:ext>
            </a:extLst>
          </p:cNvPr>
          <p:cNvSpPr txBox="1">
            <a:spLocks/>
          </p:cNvSpPr>
          <p:nvPr/>
        </p:nvSpPr>
        <p:spPr>
          <a:xfrm>
            <a:off x="4440116" y="2193615"/>
            <a:ext cx="6999050" cy="3168073"/>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＊度重なる案出しの却下　　＊ペルソナの再構築</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＊その遅れを引きずった状態での開発　＊全体的な日程管理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＊有料</a:t>
            </a:r>
            <a:r>
              <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API</a:t>
            </a: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の壁　＊ガントチャートの実装　</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＊予定をカレンダーに同期　　＊多対多のデータのやり取り</a:t>
            </a:r>
            <a:endParaRPr kumimoji="1" lang="en-US" altLang="ja-JP" sz="20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7" name="図 6" descr="皿の上にあるケーキ&#10;&#10;AI 生成コンテンツは誤りを含む可能性があります。">
            <a:extLst>
              <a:ext uri="{FF2B5EF4-FFF2-40B4-BE49-F238E27FC236}">
                <a16:creationId xmlns:a16="http://schemas.microsoft.com/office/drawing/2014/main" id="{FE984A05-E6E3-DBAA-1848-1C653C90E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429" y="3429000"/>
            <a:ext cx="2979100" cy="2234325"/>
          </a:xfrm>
          <a:prstGeom prst="rect">
            <a:avLst/>
          </a:prstGeom>
        </p:spPr>
      </p:pic>
      <p:sp>
        <p:nvSpPr>
          <p:cNvPr id="4" name="タイトル 1">
            <a:extLst>
              <a:ext uri="{FF2B5EF4-FFF2-40B4-BE49-F238E27FC236}">
                <a16:creationId xmlns:a16="http://schemas.microsoft.com/office/drawing/2014/main" id="{0294F6E3-265B-23B2-2DCD-BA387C31776D}"/>
              </a:ext>
            </a:extLst>
          </p:cNvPr>
          <p:cNvSpPr txBox="1">
            <a:spLocks/>
          </p:cNvSpPr>
          <p:nvPr/>
        </p:nvSpPr>
        <p:spPr>
          <a:xfrm>
            <a:off x="4084602" y="682293"/>
            <a:ext cx="43041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Ⅳ</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苦労した点</a:t>
            </a:r>
          </a:p>
        </p:txBody>
      </p:sp>
    </p:spTree>
    <p:extLst>
      <p:ext uri="{BB962C8B-B14F-4D97-AF65-F5344CB8AC3E}">
        <p14:creationId xmlns:p14="http://schemas.microsoft.com/office/powerpoint/2010/main" val="63724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0A401-3BE5-9C59-B22E-F532062720D1}"/>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7EE968DD-7D88-931B-97B4-3008C429D2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3597E22C-A98B-2E41-5528-9A86F53852BF}"/>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4" name="図 3" descr="草, 屋外, フィールド, 放牧 が含まれている画像&#10;&#10;AI 生成コンテンツは誤りを含む可能性があります。">
            <a:extLst>
              <a:ext uri="{FF2B5EF4-FFF2-40B4-BE49-F238E27FC236}">
                <a16:creationId xmlns:a16="http://schemas.microsoft.com/office/drawing/2014/main" id="{A4F1F59C-8BF9-1956-FB1D-20D2D246246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938F87-97CB-6509-DCE3-5B70EC0E29E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317D6EB9-9511-7329-FB8E-761DF0C44F6A}"/>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BB02DDCD-E7A1-4301-A1C7-9A57E60C63C3}"/>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C18E706-1F99-2A9A-E9C0-C865A26039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2" name="テキスト ボックス 1">
            <a:extLst>
              <a:ext uri="{FF2B5EF4-FFF2-40B4-BE49-F238E27FC236}">
                <a16:creationId xmlns:a16="http://schemas.microsoft.com/office/drawing/2014/main" id="{09C4D170-8C33-C8D4-C551-5BFAB2531A4F}"/>
              </a:ext>
            </a:extLst>
          </p:cNvPr>
          <p:cNvSpPr txBox="1"/>
          <p:nvPr/>
        </p:nvSpPr>
        <p:spPr>
          <a:xfrm>
            <a:off x="3299280" y="2640246"/>
            <a:ext cx="4411030"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氏名：梶川</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役職：リーダー</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担当箇所：マニュアル機能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成長した点：エラーと向き合う力、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意見を述べる力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368089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54884-0DF1-D76C-493A-BD5C83E70803}"/>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B0B3DF-490A-C56F-0B92-36C85A633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F062640E-E4C1-0021-A487-ACAF69102B42}"/>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355E0F34-6B06-4C0F-76B0-8ABEBB9DFF9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7C3A27E-39D9-FC3A-4191-C3B858A12967}"/>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2F2BC5D-8B89-6BAF-1D19-3FF817F3F1E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08710702-A8F3-20B6-1C68-42474E43AF47}"/>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36C48557-1B07-F8D6-FFDE-8D09C26269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2DB47BF3-FC1F-5E32-441C-5318330BD3C7}"/>
              </a:ext>
            </a:extLst>
          </p:cNvPr>
          <p:cNvSpPr txBox="1"/>
          <p:nvPr/>
        </p:nvSpPr>
        <p:spPr>
          <a:xfrm>
            <a:off x="3134393" y="2640246"/>
            <a:ext cx="5923213"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氏名：青木</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担当箇所：カレンダー機能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成長した点：取捨選択の重要性、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優先順位の意識</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191288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2D10-F6A0-8809-08BF-6BAC7450F3C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6C35A61F-DC44-7B1D-8566-AE894618D9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8AE01A64-64D9-45AF-C98E-7DEE4A2A0C5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841FF58-726D-03EA-12D6-58A31E8D2A3E}"/>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D35EE7DF-03E8-DFB1-F013-1E850D2F84C8}"/>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BA2FAF1-AF69-5A32-F7ED-D179203A5CC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055DF9-6EF5-DEF4-F51B-F8687BD02EF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E9E70261-9F7E-5907-F03A-41D3F312BE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8210294F-7CF9-82E1-5E5B-91A930DE2DD8}"/>
              </a:ext>
            </a:extLst>
          </p:cNvPr>
          <p:cNvSpPr txBox="1"/>
          <p:nvPr/>
        </p:nvSpPr>
        <p:spPr>
          <a:xfrm>
            <a:off x="3209962" y="2680023"/>
            <a:ext cx="5772076" cy="2554545"/>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氏名：川﨑</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役職：品質管理</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担当箇所：登録・一覧画面、パスワード変更機能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成長した点：率先力がある、</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サポートする力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49410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03D5-D1F1-5D36-E210-7EFDA94C342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5C89F3A-93F4-FE06-5B73-6B5C5AA91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139CC992-15BB-C9BA-6F6C-C3A6F659C730}"/>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EEEE65D-C33B-1236-9B01-4D007568B5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EB0C34D3-F516-70FC-9D74-2C100B78CB94}"/>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EA4EBA1-7426-AD51-3FBA-73D15CA39A6C}"/>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4BCB8247-817D-AEB3-2015-A57A20DAB10A}"/>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50356CEE-9B76-581F-1793-FB0D73AF8E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47" y="2119341"/>
            <a:ext cx="8131783" cy="3755593"/>
          </a:xfrm>
          <a:prstGeom prst="rect">
            <a:avLst/>
          </a:prstGeom>
        </p:spPr>
      </p:pic>
      <p:sp>
        <p:nvSpPr>
          <p:cNvPr id="4" name="テキスト ボックス 3">
            <a:extLst>
              <a:ext uri="{FF2B5EF4-FFF2-40B4-BE49-F238E27FC236}">
                <a16:creationId xmlns:a16="http://schemas.microsoft.com/office/drawing/2014/main" id="{D3D7DE02-73C3-2234-B66D-094BF1A01E47}"/>
              </a:ext>
            </a:extLst>
          </p:cNvPr>
          <p:cNvSpPr txBox="1"/>
          <p:nvPr/>
        </p:nvSpPr>
        <p:spPr>
          <a:xfrm>
            <a:off x="3149600" y="2757688"/>
            <a:ext cx="5531555" cy="2246769"/>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氏名：二上</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役職：機能担当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担当箇所：ログイン機能、イベント機能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成長した点：業務遂行能力の向上</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275402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E7726-07DD-C7B7-1147-CD41F26D7777}"/>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81377C99-0303-1239-33AF-6E4D30463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6AE1C1D0-459B-8C2E-C258-E41F9875ADAB}"/>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9D638BBD-1AD4-46C7-08FC-06DEC7772E67}"/>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7D70D1C1-B802-2F5C-F429-2655AD552CAC}"/>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7DD560C-053E-6B11-6BE0-16ACBE74B4A9}"/>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A0711ED-535C-E47E-25CC-CF694C632C8F}"/>
              </a:ext>
            </a:extLst>
          </p:cNvPr>
          <p:cNvSpPr txBox="1">
            <a:spLocks/>
          </p:cNvSpPr>
          <p:nvPr/>
        </p:nvSpPr>
        <p:spPr>
          <a:xfrm>
            <a:off x="4064000" y="981929"/>
            <a:ext cx="4820356"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Ⅷ</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各自振り返り</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pic>
        <p:nvPicPr>
          <p:cNvPr id="9" name="図 8" descr="図形&#10;&#10;AI 生成コンテンツは誤りを含む可能性があります。">
            <a:extLst>
              <a:ext uri="{FF2B5EF4-FFF2-40B4-BE49-F238E27FC236}">
                <a16:creationId xmlns:a16="http://schemas.microsoft.com/office/drawing/2014/main" id="{F5066B8E-F041-E4B2-6915-88A840ADB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1891" y="1991581"/>
            <a:ext cx="8787042" cy="3678835"/>
          </a:xfrm>
          <a:prstGeom prst="rect">
            <a:avLst/>
          </a:prstGeom>
        </p:spPr>
      </p:pic>
      <p:sp>
        <p:nvSpPr>
          <p:cNvPr id="4" name="テキスト ボックス 3">
            <a:extLst>
              <a:ext uri="{FF2B5EF4-FFF2-40B4-BE49-F238E27FC236}">
                <a16:creationId xmlns:a16="http://schemas.microsoft.com/office/drawing/2014/main" id="{87F072BB-34D6-C29F-429F-99EFD65802B3}"/>
              </a:ext>
            </a:extLst>
          </p:cNvPr>
          <p:cNvSpPr txBox="1"/>
          <p:nvPr/>
        </p:nvSpPr>
        <p:spPr>
          <a:xfrm>
            <a:off x="3070580" y="2413287"/>
            <a:ext cx="5813776" cy="3139321"/>
          </a:xfrm>
          <a:prstGeom prst="rect">
            <a:avLst/>
          </a:prstGeom>
          <a:noFill/>
        </p:spPr>
        <p:txBody>
          <a:bodyPr wrap="square" rtlCol="0">
            <a:spAutoFit/>
          </a:bodyPr>
          <a:lstStyle/>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氏名：村井</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役職：</a:t>
            </a:r>
            <a:r>
              <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rPr>
              <a:t>DB</a:t>
            </a:r>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kumimoji="1"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担当箇所：シフト管理機能</a:t>
            </a:r>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kumimoji="1"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成長した点：スケジュール管理能力の</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重要性</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r>
              <a:rPr lang="ja-JP" altLang="en-US" sz="2000" b="1" dirty="0">
                <a:solidFill>
                  <a:schemeClr val="bg1">
                    <a:lumMod val="85000"/>
                  </a:schemeClr>
                </a:solidFill>
                <a:latin typeface="BIZ UDPゴシック" panose="020B0400000000000000" pitchFamily="50" charset="-128"/>
                <a:ea typeface="BIZ UDPゴシック" panose="020B0400000000000000" pitchFamily="50" charset="-128"/>
              </a:rPr>
              <a:t>　　　　　　　　先を見据えて行動する力</a:t>
            </a:r>
            <a:endParaRPr lang="en-US" altLang="ja-JP" sz="2000" b="1" dirty="0">
              <a:solidFill>
                <a:schemeClr val="bg1">
                  <a:lumMod val="85000"/>
                </a:schemeClr>
              </a:solidFill>
              <a:latin typeface="BIZ UDPゴシック" panose="020B0400000000000000" pitchFamily="50" charset="-128"/>
              <a:ea typeface="BIZ UDPゴシック" panose="020B0400000000000000" pitchFamily="50" charset="-128"/>
            </a:endParaRPr>
          </a:p>
          <a:p>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438251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09D55-9173-8A09-3884-449B1BF9D0E5}"/>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E465D7C6-054A-032B-EE34-465EF5D59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540648B-FEFA-9A69-2E03-A2409FBB7D02}"/>
              </a:ext>
            </a:extLst>
          </p:cNvPr>
          <p:cNvSpPr/>
          <p:nvPr/>
        </p:nvSpPr>
        <p:spPr>
          <a:xfrm>
            <a:off x="783012" y="392344"/>
            <a:ext cx="11017719" cy="5717590"/>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游ゴシック" panose="02110004020202020204"/>
              <a:ea typeface="游ゴシック" panose="020B0400000000000000" pitchFamily="50" charset="-128"/>
              <a:cs typeface="+mn-cs"/>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023BE3C2-2C64-0D5A-5EF5-5A2EBF0FEE8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1ABAC8FE-0EE3-69FC-6982-3E8B5072DD48}"/>
              </a:ext>
            </a:extLst>
          </p:cNvPr>
          <p:cNvCxnSpPr>
            <a:cxnSpLocks/>
          </p:cNvCxnSpPr>
          <p:nvPr/>
        </p:nvCxnSpPr>
        <p:spPr>
          <a:xfrm flipV="1">
            <a:off x="1468315" y="1623850"/>
            <a:ext cx="9940673" cy="19812"/>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4A1D92E0-17AC-5CFD-538E-A0B3EB235C10}"/>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rPr>
              <a:t>2025.6.30</a:t>
            </a:r>
            <a:endParaRPr kumimoji="1" lang="ja-JP" altLang="en-US" sz="1200" b="1" i="0" u="none" strike="noStrike" kern="1200" cap="none" spc="0" normalizeH="0" baseline="0" noProof="0" dirty="0">
              <a:ln>
                <a:noFill/>
              </a:ln>
              <a:solidFill>
                <a:prstClr val="white">
                  <a:lumMod val="75000"/>
                </a:prstClr>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a:extLst>
              <a:ext uri="{FF2B5EF4-FFF2-40B4-BE49-F238E27FC236}">
                <a16:creationId xmlns:a16="http://schemas.microsoft.com/office/drawing/2014/main" id="{D2112AB5-0135-15D1-397E-E1EF29ED66B7}"/>
              </a:ext>
            </a:extLst>
          </p:cNvPr>
          <p:cNvSpPr txBox="1">
            <a:spLocks/>
          </p:cNvSpPr>
          <p:nvPr/>
        </p:nvSpPr>
        <p:spPr>
          <a:xfrm>
            <a:off x="3454888" y="748066"/>
            <a:ext cx="5282223" cy="84798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Ⅸ</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研修で学んだこと</a:t>
            </a:r>
          </a:p>
        </p:txBody>
      </p:sp>
      <p:sp>
        <p:nvSpPr>
          <p:cNvPr id="5" name="コンテンツ プレースホルダー 2">
            <a:extLst>
              <a:ext uri="{FF2B5EF4-FFF2-40B4-BE49-F238E27FC236}">
                <a16:creationId xmlns:a16="http://schemas.microsoft.com/office/drawing/2014/main" id="{47349AB4-18A1-4CCB-2EC8-B2364A10CB82}"/>
              </a:ext>
            </a:extLst>
          </p:cNvPr>
          <p:cNvSpPr txBox="1">
            <a:spLocks/>
          </p:cNvSpPr>
          <p:nvPr/>
        </p:nvSpPr>
        <p:spPr>
          <a:xfrm>
            <a:off x="1777767" y="2662729"/>
            <a:ext cx="5589323" cy="1810328"/>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＊目標設定　　　＊進捗</a:t>
            </a:r>
            <a:r>
              <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a:t>
            </a: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日程管理</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rPr>
              <a:t>＊役割分担　　　＊和を以て貴しとなす</a:t>
            </a:r>
            <a:endParaRPr kumimoji="1" lang="en-US" altLang="ja-JP" sz="2400" b="1" i="0" u="none" strike="noStrike" kern="1200" cap="none" spc="0" normalizeH="0" baseline="0" noProof="0" dirty="0">
              <a:ln>
                <a:noFill/>
              </a:ln>
              <a:solidFill>
                <a:schemeClr val="bg2">
                  <a:lumMod val="25000"/>
                </a:schemeClr>
              </a:solidFill>
              <a:effectLst/>
              <a:uLnTx/>
              <a:uFillTx/>
              <a:latin typeface="BIZ UDPゴシック" panose="020B0400000000000000" pitchFamily="50" charset="-128"/>
              <a:ea typeface="BIZ UDPゴシック" panose="020B0400000000000000" pitchFamily="50" charset="-128"/>
            </a:endParaRPr>
          </a:p>
        </p:txBody>
      </p:sp>
      <p:pic>
        <p:nvPicPr>
          <p:cNvPr id="6" name="図 5" descr="カップに入ったアイスクリーム&#10;&#10;AI 生成コンテンツは誤りを含む可能性があります。">
            <a:extLst>
              <a:ext uri="{FF2B5EF4-FFF2-40B4-BE49-F238E27FC236}">
                <a16:creationId xmlns:a16="http://schemas.microsoft.com/office/drawing/2014/main" id="{92A5A1E1-68F5-BD08-D69E-377EB2CCDD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462" y="2543989"/>
            <a:ext cx="1193636" cy="2751741"/>
          </a:xfrm>
          <a:prstGeom prst="rect">
            <a:avLst/>
          </a:prstGeom>
        </p:spPr>
      </p:pic>
      <p:pic>
        <p:nvPicPr>
          <p:cNvPr id="8" name="図 7" descr="皿の上のデザート&#10;&#10;AI 生成コンテンツは誤りを含む可能性があります。">
            <a:extLst>
              <a:ext uri="{FF2B5EF4-FFF2-40B4-BE49-F238E27FC236}">
                <a16:creationId xmlns:a16="http://schemas.microsoft.com/office/drawing/2014/main" id="{B85D0C0B-1E98-51E1-F660-D73C53C391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9695" y="3503036"/>
            <a:ext cx="2413770" cy="1810328"/>
          </a:xfrm>
          <a:prstGeom prst="rect">
            <a:avLst/>
          </a:prstGeom>
        </p:spPr>
      </p:pic>
    </p:spTree>
    <p:extLst>
      <p:ext uri="{BB962C8B-B14F-4D97-AF65-F5344CB8AC3E}">
        <p14:creationId xmlns:p14="http://schemas.microsoft.com/office/powerpoint/2010/main" val="2016185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53B07-3DB8-96E3-B5EF-BB8F8817CE6C}"/>
            </a:ext>
          </a:extLst>
        </p:cNvPr>
        <p:cNvGrpSpPr/>
        <p:nvPr/>
      </p:nvGrpSpPr>
      <p:grpSpPr>
        <a:xfrm>
          <a:off x="0" y="0"/>
          <a:ext cx="0" cy="0"/>
          <a:chOff x="0" y="0"/>
          <a:chExt cx="0" cy="0"/>
        </a:xfrm>
      </p:grpSpPr>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A596B1B9-49C6-2F20-BD2C-78902575790E}"/>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11" name="図 10" descr="背景パターン&#10;&#10;AI 生成コンテンツは誤りを含む可能性があります。">
            <a:extLst>
              <a:ext uri="{FF2B5EF4-FFF2-40B4-BE49-F238E27FC236}">
                <a16:creationId xmlns:a16="http://schemas.microsoft.com/office/drawing/2014/main" id="{7303DD15-5223-E832-5880-A7C8022D4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73A6D0F-6ACB-B0F8-B42F-DA06EF0753F9}"/>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64D9B5CA-C9C9-2241-735F-78314F04E73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7E5F5E4-1F94-A959-5885-93841B29E680}"/>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FC26F907-6522-EBBA-4761-89A4C945E80D}"/>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E2CACF90-951B-5064-3621-74BE7B8E21BD}"/>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謝辞</a:t>
            </a:r>
          </a:p>
        </p:txBody>
      </p:sp>
      <p:sp>
        <p:nvSpPr>
          <p:cNvPr id="4" name="正方形/長方形 3">
            <a:extLst>
              <a:ext uri="{FF2B5EF4-FFF2-40B4-BE49-F238E27FC236}">
                <a16:creationId xmlns:a16="http://schemas.microsoft.com/office/drawing/2014/main" id="{EB7A58BD-17C1-9697-B179-92C0E5D6E677}"/>
              </a:ext>
            </a:extLst>
          </p:cNvPr>
          <p:cNvSpPr/>
          <p:nvPr/>
        </p:nvSpPr>
        <p:spPr>
          <a:xfrm>
            <a:off x="2890841" y="2432775"/>
            <a:ext cx="7582424" cy="23504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2200" b="1" i="0" dirty="0">
                <a:solidFill>
                  <a:schemeClr val="bg2">
                    <a:lumMod val="25000"/>
                  </a:schemeClr>
                </a:solidFill>
                <a:effectLst/>
                <a:latin typeface="Courier New" panose="02070309020205020404" pitchFamily="49" charset="0"/>
              </a:rPr>
              <a:t>研修講師の皆様、ならびに研修事務局の皆様</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一緒に学習してくれたクラスの仲間たち</a:t>
            </a:r>
            <a:endParaRPr lang="en-US" altLang="ja-JP" sz="2200" b="1" i="0" dirty="0">
              <a:solidFill>
                <a:schemeClr val="bg2">
                  <a:lumMod val="25000"/>
                </a:schemeClr>
              </a:solidFill>
              <a:effectLst/>
              <a:latin typeface="Courier New" panose="02070309020205020404" pitchFamily="49" charset="0"/>
            </a:endParaRPr>
          </a:p>
          <a:p>
            <a:br>
              <a:rPr lang="ja-JP" altLang="en-US" sz="2200" b="1" dirty="0">
                <a:solidFill>
                  <a:schemeClr val="bg2">
                    <a:lumMod val="25000"/>
                  </a:schemeClr>
                </a:solidFill>
              </a:rPr>
            </a:br>
            <a:r>
              <a:rPr lang="ja-JP" altLang="en-US" sz="2200" b="1" i="0" dirty="0">
                <a:solidFill>
                  <a:schemeClr val="bg2">
                    <a:lumMod val="25000"/>
                  </a:schemeClr>
                </a:solidFill>
                <a:effectLst/>
                <a:latin typeface="Courier New" panose="02070309020205020404" pitchFamily="49" charset="0"/>
              </a:rPr>
              <a:t>研修に参加させてくれた</a:t>
            </a:r>
            <a:r>
              <a:rPr lang="ja-JP" altLang="en-US" sz="2200" b="1" dirty="0">
                <a:solidFill>
                  <a:schemeClr val="bg2">
                    <a:lumMod val="25000"/>
                  </a:schemeClr>
                </a:solidFill>
                <a:latin typeface="Courier New" panose="02070309020205020404" pitchFamily="49" charset="0"/>
              </a:rPr>
              <a:t>企業</a:t>
            </a:r>
            <a:r>
              <a:rPr lang="ja-JP" altLang="en-US" sz="2200" b="1" i="0" dirty="0">
                <a:solidFill>
                  <a:schemeClr val="bg2">
                    <a:lumMod val="25000"/>
                  </a:schemeClr>
                </a:solidFill>
                <a:effectLst/>
                <a:latin typeface="Courier New" panose="02070309020205020404" pitchFamily="49" charset="0"/>
              </a:rPr>
              <a:t>の皆様に御礼申し上げます。</a:t>
            </a:r>
            <a:endParaRPr kumimoji="1" lang="ja-JP" altLang="en-US" sz="2200" b="1" dirty="0">
              <a:solidFill>
                <a:schemeClr val="bg2">
                  <a:lumMod val="25000"/>
                </a:schemeClr>
              </a:solidFill>
            </a:endParaRPr>
          </a:p>
        </p:txBody>
      </p:sp>
    </p:spTree>
    <p:extLst>
      <p:ext uri="{BB962C8B-B14F-4D97-AF65-F5344CB8AC3E}">
        <p14:creationId xmlns:p14="http://schemas.microsoft.com/office/powerpoint/2010/main" val="849774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773E850-16D4-64CE-4575-80A6FFA1F928}"/>
            </a:ext>
          </a:extLst>
        </p:cNvPr>
        <p:cNvGrpSpPr/>
        <p:nvPr/>
      </p:nvGrpSpPr>
      <p:grpSpPr>
        <a:xfrm>
          <a:off x="0" y="0"/>
          <a:ext cx="0" cy="0"/>
          <a:chOff x="0" y="0"/>
          <a:chExt cx="0" cy="0"/>
        </a:xfrm>
      </p:grpSpPr>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8A6C5073-41EE-058E-E753-644352612B2A}"/>
              </a:ext>
            </a:extLst>
          </p:cNvPr>
          <p:cNvPicPr>
            <a:picLocks noChangeAspect="1"/>
          </p:cNvPicPr>
          <p:nvPr/>
        </p:nvPicPr>
        <p:blipFill>
          <a:blip r:embed="rId3">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2" name="タイトル 1">
            <a:extLst>
              <a:ext uri="{FF2B5EF4-FFF2-40B4-BE49-F238E27FC236}">
                <a16:creationId xmlns:a16="http://schemas.microsoft.com/office/drawing/2014/main" id="{24582782-ACC4-236C-6644-E86D64417781}"/>
              </a:ext>
            </a:extLst>
          </p:cNvPr>
          <p:cNvSpPr txBox="1">
            <a:spLocks/>
          </p:cNvSpPr>
          <p:nvPr/>
        </p:nvSpPr>
        <p:spPr>
          <a:xfrm>
            <a:off x="1967696" y="993503"/>
            <a:ext cx="871573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～メンバー紹介～</a:t>
            </a:r>
          </a:p>
        </p:txBody>
      </p:sp>
      <p:sp>
        <p:nvSpPr>
          <p:cNvPr id="4" name="コンテンツ プレースホルダー 2">
            <a:extLst>
              <a:ext uri="{FF2B5EF4-FFF2-40B4-BE49-F238E27FC236}">
                <a16:creationId xmlns:a16="http://schemas.microsoft.com/office/drawing/2014/main" id="{761A34C9-6BA6-C642-FCA5-BDD6FAD438EB}"/>
              </a:ext>
            </a:extLst>
          </p:cNvPr>
          <p:cNvSpPr txBox="1">
            <a:spLocks/>
          </p:cNvSpPr>
          <p:nvPr/>
        </p:nvSpPr>
        <p:spPr>
          <a:xfrm>
            <a:off x="5445626" y="2034674"/>
            <a:ext cx="1489798" cy="1047719"/>
          </a:xfrm>
          <a:prstGeom prst="rect">
            <a:avLst/>
          </a:prstGeom>
        </p:spPr>
        <p:txBody>
          <a:bodyPr vert="horz" lIns="91440" tIns="45720" rIns="91440" bIns="45720" rtlCol="0" anchor="t">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リーダー</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梶川</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6" name="コンテンツ プレースホルダー 2">
            <a:extLst>
              <a:ext uri="{FF2B5EF4-FFF2-40B4-BE49-F238E27FC236}">
                <a16:creationId xmlns:a16="http://schemas.microsoft.com/office/drawing/2014/main" id="{BDF8764F-A9C3-31DE-AC92-5F3A13EF2B70}"/>
              </a:ext>
            </a:extLst>
          </p:cNvPr>
          <p:cNvSpPr txBox="1">
            <a:spLocks/>
          </p:cNvSpPr>
          <p:nvPr/>
        </p:nvSpPr>
        <p:spPr>
          <a:xfrm>
            <a:off x="3567377" y="3082393"/>
            <a:ext cx="1489798" cy="92026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青木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D766FDD-7B95-3EA1-EEAA-ADB06AC4093A}"/>
              </a:ext>
            </a:extLst>
          </p:cNvPr>
          <p:cNvSpPr txBox="1">
            <a:spLocks/>
          </p:cNvSpPr>
          <p:nvPr/>
        </p:nvSpPr>
        <p:spPr>
          <a:xfrm>
            <a:off x="4343753" y="4703717"/>
            <a:ext cx="1489798"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機能担当</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二上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E8A8370D-D717-9786-8710-71C98072D460}"/>
              </a:ext>
            </a:extLst>
          </p:cNvPr>
          <p:cNvSpPr txBox="1">
            <a:spLocks/>
          </p:cNvSpPr>
          <p:nvPr/>
        </p:nvSpPr>
        <p:spPr>
          <a:xfrm>
            <a:off x="6840899" y="4613159"/>
            <a:ext cx="965955" cy="91954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DBA</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村井</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
        <p:nvSpPr>
          <p:cNvPr id="9" name="コンテンツ プレースホルダー 2">
            <a:extLst>
              <a:ext uri="{FF2B5EF4-FFF2-40B4-BE49-F238E27FC236}">
                <a16:creationId xmlns:a16="http://schemas.microsoft.com/office/drawing/2014/main" id="{96C775C4-140B-6D2B-4180-F16FF0171AC2}"/>
              </a:ext>
            </a:extLst>
          </p:cNvPr>
          <p:cNvSpPr txBox="1">
            <a:spLocks/>
          </p:cNvSpPr>
          <p:nvPr/>
        </p:nvSpPr>
        <p:spPr>
          <a:xfrm>
            <a:off x="7323876" y="3082393"/>
            <a:ext cx="1489798" cy="100965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品質管理</a:t>
            </a:r>
            <a:b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b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川崎</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129394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30F4C-123F-8CF6-B046-E448E5727FD2}"/>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D9F99AE1-EE5A-B6E3-DA2B-E0DFCC9F6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4B446E18-8C74-03F5-DF00-0B6C08BE4AD7}"/>
              </a:ext>
            </a:extLst>
          </p:cNvPr>
          <p:cNvSpPr/>
          <p:nvPr/>
        </p:nvSpPr>
        <p:spPr>
          <a:xfrm>
            <a:off x="949570"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4307E679-80B3-2891-BA4D-53AE44EB2759}"/>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B552DCEF-5A14-2243-5343-26C5BDA05F91}"/>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D82B01B-D166-64E7-018F-5ED3993A4AB1}"/>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7CFBF9B4-455A-4CC2-D9F8-D1CF5C27C7A4}"/>
              </a:ext>
            </a:extLst>
          </p:cNvPr>
          <p:cNvSpPr txBox="1">
            <a:spLocks/>
          </p:cNvSpPr>
          <p:nvPr/>
        </p:nvSpPr>
        <p:spPr>
          <a:xfrm>
            <a:off x="5171142" y="981929"/>
            <a:ext cx="2355273"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～目次～</a:t>
            </a:r>
          </a:p>
        </p:txBody>
      </p:sp>
      <p:sp>
        <p:nvSpPr>
          <p:cNvPr id="6" name="コンテンツ プレースホルダー 2">
            <a:extLst>
              <a:ext uri="{FF2B5EF4-FFF2-40B4-BE49-F238E27FC236}">
                <a16:creationId xmlns:a16="http://schemas.microsoft.com/office/drawing/2014/main" id="{916BD531-3DF2-44D8-3D1A-B18409BC4C5D}"/>
              </a:ext>
            </a:extLst>
          </p:cNvPr>
          <p:cNvSpPr txBox="1">
            <a:spLocks/>
          </p:cNvSpPr>
          <p:nvPr/>
        </p:nvSpPr>
        <p:spPr>
          <a:xfrm>
            <a:off x="2245475" y="2172055"/>
            <a:ext cx="3545390" cy="89461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Ⅰ</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製作背景①～②</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accent4">
                  <a:lumMod val="7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7" name="コンテンツ プレースホルダー 2">
            <a:extLst>
              <a:ext uri="{FF2B5EF4-FFF2-40B4-BE49-F238E27FC236}">
                <a16:creationId xmlns:a16="http://schemas.microsoft.com/office/drawing/2014/main" id="{33227D57-27E0-ABDB-AED1-8AD5B60F6CFF}"/>
              </a:ext>
            </a:extLst>
          </p:cNvPr>
          <p:cNvSpPr txBox="1">
            <a:spLocks/>
          </p:cNvSpPr>
          <p:nvPr/>
        </p:nvSpPr>
        <p:spPr>
          <a:xfrm>
            <a:off x="2567499" y="2898809"/>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Ⅱ</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アプリの概要</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8" name="コンテンツ プレースホルダー 2">
            <a:extLst>
              <a:ext uri="{FF2B5EF4-FFF2-40B4-BE49-F238E27FC236}">
                <a16:creationId xmlns:a16="http://schemas.microsoft.com/office/drawing/2014/main" id="{452EC254-7B10-24E8-8F65-2AEEE47D56DD}"/>
              </a:ext>
            </a:extLst>
          </p:cNvPr>
          <p:cNvSpPr txBox="1">
            <a:spLocks/>
          </p:cNvSpPr>
          <p:nvPr/>
        </p:nvSpPr>
        <p:spPr>
          <a:xfrm>
            <a:off x="2217146" y="3654612"/>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ja-JP" altLang="en-US" b="1" dirty="0">
                <a:latin typeface="BIZ UDPゴシック" panose="020B0400000000000000" pitchFamily="50" charset="-128"/>
                <a:ea typeface="BIZ UDPゴシック" panose="020B0400000000000000" pitchFamily="50" charset="-128"/>
              </a:rPr>
              <a:t>　</a:t>
            </a: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Ⅲ</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制作過程</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9" name="コンテンツ プレースホルダー 2">
            <a:extLst>
              <a:ext uri="{FF2B5EF4-FFF2-40B4-BE49-F238E27FC236}">
                <a16:creationId xmlns:a16="http://schemas.microsoft.com/office/drawing/2014/main" id="{AD6D05A7-D823-0E4D-1685-3A1159A4FCFD}"/>
              </a:ext>
            </a:extLst>
          </p:cNvPr>
          <p:cNvSpPr txBox="1">
            <a:spLocks/>
          </p:cNvSpPr>
          <p:nvPr/>
        </p:nvSpPr>
        <p:spPr>
          <a:xfrm>
            <a:off x="6274411" y="2874740"/>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Ⅶ</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苦労した点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0" name="コンテンツ プレースホルダー 2">
            <a:extLst>
              <a:ext uri="{FF2B5EF4-FFF2-40B4-BE49-F238E27FC236}">
                <a16:creationId xmlns:a16="http://schemas.microsoft.com/office/drawing/2014/main" id="{013E1B10-099C-867E-91DB-CE78B292F801}"/>
              </a:ext>
            </a:extLst>
          </p:cNvPr>
          <p:cNvSpPr txBox="1">
            <a:spLocks/>
          </p:cNvSpPr>
          <p:nvPr/>
        </p:nvSpPr>
        <p:spPr>
          <a:xfrm>
            <a:off x="6452056" y="4401478"/>
            <a:ext cx="3223852" cy="689593"/>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Ⅸ</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研修で学んだこと</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pic>
        <p:nvPicPr>
          <p:cNvPr id="14" name="図 13" descr="皿の上に置かれたコーヒーカップ&#10;&#10;AI 生成コンテンツは誤りを含む可能性があります。">
            <a:extLst>
              <a:ext uri="{FF2B5EF4-FFF2-40B4-BE49-F238E27FC236}">
                <a16:creationId xmlns:a16="http://schemas.microsoft.com/office/drawing/2014/main" id="{4E6F6047-A9E1-B3FB-FEC6-7A91F633C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8966" y="4283326"/>
            <a:ext cx="1563366" cy="1201867"/>
          </a:xfrm>
          <a:prstGeom prst="rect">
            <a:avLst/>
          </a:prstGeom>
        </p:spPr>
      </p:pic>
      <p:sp>
        <p:nvSpPr>
          <p:cNvPr id="4" name="コンテンツ プレースホルダー 2">
            <a:extLst>
              <a:ext uri="{FF2B5EF4-FFF2-40B4-BE49-F238E27FC236}">
                <a16:creationId xmlns:a16="http://schemas.microsoft.com/office/drawing/2014/main" id="{81EF116B-9437-2E9D-8AB1-9F4A443EB061}"/>
              </a:ext>
            </a:extLst>
          </p:cNvPr>
          <p:cNvSpPr txBox="1">
            <a:spLocks/>
          </p:cNvSpPr>
          <p:nvPr/>
        </p:nvSpPr>
        <p:spPr>
          <a:xfrm>
            <a:off x="2607842" y="4430869"/>
            <a:ext cx="3488158" cy="727845"/>
          </a:xfrm>
          <a:prstGeom prst="rect">
            <a:avLst/>
          </a:prstGeom>
        </p:spPr>
        <p:txBody>
          <a:bodyPr vert="horz" lIns="91440" tIns="45720" rIns="91440" bIns="45720" rtlCol="0" anchor="t">
            <a:normAutofit fontScale="700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rPr>
              <a:t>Ⅳ</a:t>
            </a:r>
            <a:r>
              <a:rPr lang="ja-JP" altLang="en-US" sz="3400" b="1" dirty="0">
                <a:solidFill>
                  <a:schemeClr val="bg2">
                    <a:lumMod val="25000"/>
                  </a:schemeClr>
                </a:solidFill>
                <a:latin typeface="BIZ UDPゴシック" panose="020B0400000000000000" pitchFamily="50" charset="-128"/>
                <a:ea typeface="BIZ UDPゴシック" panose="020B0400000000000000" pitchFamily="50" charset="-128"/>
              </a:rPr>
              <a:t>　導入後の定量的効果</a:t>
            </a:r>
            <a:endParaRPr lang="en-US" altLang="ja-JP" sz="3400"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3" name="コンテンツ プレースホルダー 2">
            <a:extLst>
              <a:ext uri="{FF2B5EF4-FFF2-40B4-BE49-F238E27FC236}">
                <a16:creationId xmlns:a16="http://schemas.microsoft.com/office/drawing/2014/main" id="{EA0C0508-B73F-7E62-AAF8-6A7BFC95FAA2}"/>
              </a:ext>
            </a:extLst>
          </p:cNvPr>
          <p:cNvSpPr txBox="1">
            <a:spLocks/>
          </p:cNvSpPr>
          <p:nvPr/>
        </p:nvSpPr>
        <p:spPr>
          <a:xfrm>
            <a:off x="2429430" y="5091071"/>
            <a:ext cx="3844981" cy="79159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latin typeface="BIZ UDPゴシック" panose="020B0400000000000000" pitchFamily="50" charset="-128"/>
                <a:ea typeface="BIZ UDPゴシック" panose="020B0400000000000000" pitchFamily="50" charset="-128"/>
              </a:rPr>
              <a:t>Ⅴ</a:t>
            </a:r>
            <a:r>
              <a:rPr lang="ja-JP" altLang="en-US" b="1" dirty="0">
                <a:latin typeface="BIZ UDPゴシック" panose="020B0400000000000000" pitchFamily="50" charset="-128"/>
                <a:ea typeface="BIZ UDPゴシック" panose="020B0400000000000000" pitchFamily="50" charset="-128"/>
              </a:rPr>
              <a:t>　導入後の定性的効果</a:t>
            </a:r>
          </a:p>
          <a:p>
            <a:pPr marL="0" indent="0" algn="ctr">
              <a:buFont typeface="Arial"/>
              <a:buNone/>
            </a:pPr>
            <a:endParaRPr lang="en-US" altLang="ja-JP" b="1" dirty="0">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6" name="コンテンツ プレースホルダー 2">
            <a:extLst>
              <a:ext uri="{FF2B5EF4-FFF2-40B4-BE49-F238E27FC236}">
                <a16:creationId xmlns:a16="http://schemas.microsoft.com/office/drawing/2014/main" id="{212D487C-05CB-F00F-16A9-0E0A7B65BCF8}"/>
              </a:ext>
            </a:extLst>
          </p:cNvPr>
          <p:cNvSpPr txBox="1">
            <a:spLocks/>
          </p:cNvSpPr>
          <p:nvPr/>
        </p:nvSpPr>
        <p:spPr>
          <a:xfrm>
            <a:off x="6274411" y="2230091"/>
            <a:ext cx="2521527"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Ⅵ</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工夫した点</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
        <p:nvSpPr>
          <p:cNvPr id="17" name="コンテンツ プレースホルダー 2">
            <a:extLst>
              <a:ext uri="{FF2B5EF4-FFF2-40B4-BE49-F238E27FC236}">
                <a16:creationId xmlns:a16="http://schemas.microsoft.com/office/drawing/2014/main" id="{D0027D79-BC38-6077-F885-E4098C483A1A}"/>
              </a:ext>
            </a:extLst>
          </p:cNvPr>
          <p:cNvSpPr txBox="1">
            <a:spLocks/>
          </p:cNvSpPr>
          <p:nvPr/>
        </p:nvSpPr>
        <p:spPr>
          <a:xfrm>
            <a:off x="6096000" y="3636287"/>
            <a:ext cx="3223852" cy="57265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lgn="ctr">
              <a:buFont typeface="Arial"/>
              <a:buNone/>
            </a:pPr>
            <a:r>
              <a:rPr lang="en-US" altLang="ja-JP" b="1" dirty="0">
                <a:solidFill>
                  <a:schemeClr val="bg2">
                    <a:lumMod val="25000"/>
                  </a:schemeClr>
                </a:solidFill>
                <a:latin typeface="BIZ UDPゴシック" panose="020B0400000000000000" pitchFamily="50" charset="-128"/>
                <a:ea typeface="BIZ UDPゴシック" panose="020B0400000000000000" pitchFamily="50" charset="-128"/>
              </a:rPr>
              <a:t>Ⅷ</a:t>
            </a:r>
            <a:r>
              <a:rPr lang="ja-JP" altLang="en-US" b="1" dirty="0">
                <a:solidFill>
                  <a:schemeClr val="bg2">
                    <a:lumMod val="25000"/>
                  </a:schemeClr>
                </a:solidFill>
                <a:latin typeface="BIZ UDPゴシック" panose="020B0400000000000000" pitchFamily="50" charset="-128"/>
                <a:ea typeface="BIZ UDPゴシック" panose="020B0400000000000000" pitchFamily="50" charset="-128"/>
              </a:rPr>
              <a:t>　各自振り返り</a:t>
            </a: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pPr marL="0" indent="0" algn="ctr">
              <a:buFont typeface="Arial"/>
              <a:buNone/>
            </a:pPr>
            <a:endParaRPr lang="en-US" altLang="ja-JP" b="1" dirty="0">
              <a:solidFill>
                <a:schemeClr val="bg2">
                  <a:lumMod val="25000"/>
                </a:schemeClr>
              </a:solidFill>
              <a:latin typeface="BIZ UDPゴシック" panose="020B0400000000000000" pitchFamily="50" charset="-128"/>
              <a:ea typeface="BIZ UDPゴシック" panose="020B0400000000000000" pitchFamily="50" charset="-128"/>
            </a:endParaRPr>
          </a:p>
          <a:p>
            <a:endParaRPr lang="en-US" altLang="ja-JP" b="1" dirty="0"/>
          </a:p>
          <a:p>
            <a:endParaRPr lang="ja-JP" altLang="en-US" b="1" dirty="0"/>
          </a:p>
        </p:txBody>
      </p:sp>
    </p:spTree>
    <p:extLst>
      <p:ext uri="{BB962C8B-B14F-4D97-AF65-F5344CB8AC3E}">
        <p14:creationId xmlns:p14="http://schemas.microsoft.com/office/powerpoint/2010/main" val="1737384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A6292-1AEF-B2C5-D48D-FD709F7F9ACD}"/>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1B9F7CB9-A549-371A-AD8C-192996073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E13AFF91-3437-9740-D936-7662D8FFB373}"/>
              </a:ext>
            </a:extLst>
          </p:cNvPr>
          <p:cNvSpPr/>
          <p:nvPr/>
        </p:nvSpPr>
        <p:spPr>
          <a:xfrm>
            <a:off x="752765" y="601394"/>
            <a:ext cx="10939549" cy="5514535"/>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2" name="図 1" descr="草, 屋外, フィールド, 放牧 が含まれている画像&#10;&#10;AI 生成コンテンツは誤りを含む可能性があります。">
            <a:extLst>
              <a:ext uri="{FF2B5EF4-FFF2-40B4-BE49-F238E27FC236}">
                <a16:creationId xmlns:a16="http://schemas.microsoft.com/office/drawing/2014/main" id="{8EFF05B1-AA15-CECC-0E8C-BC48FB9C9014}"/>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0"/>
            <a:ext cx="12192000" cy="6858000"/>
          </a:xfrm>
          <a:prstGeom prst="rect">
            <a:avLst/>
          </a:prstGeom>
        </p:spPr>
      </p:pic>
      <p:cxnSp>
        <p:nvCxnSpPr>
          <p:cNvPr id="15" name="直線コネクタ 14">
            <a:extLst>
              <a:ext uri="{FF2B5EF4-FFF2-40B4-BE49-F238E27FC236}">
                <a16:creationId xmlns:a16="http://schemas.microsoft.com/office/drawing/2014/main" id="{61B85ED1-6567-83EA-F5BA-718C0248A853}"/>
              </a:ext>
            </a:extLst>
          </p:cNvPr>
          <p:cNvCxnSpPr>
            <a:cxnSpLocks/>
          </p:cNvCxnSpPr>
          <p:nvPr/>
        </p:nvCxnSpPr>
        <p:spPr>
          <a:xfrm>
            <a:off x="1557359" y="1839183"/>
            <a:ext cx="980274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194B980B-B53B-1C80-6886-60C6800D0B27}"/>
              </a:ext>
            </a:extLst>
          </p:cNvPr>
          <p:cNvSpPr txBox="1">
            <a:spLocks/>
          </p:cNvSpPr>
          <p:nvPr/>
        </p:nvSpPr>
        <p:spPr>
          <a:xfrm>
            <a:off x="9933459" y="5587355"/>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1825C541-C5AE-531C-F2C5-D04C1994CAF6}"/>
              </a:ext>
            </a:extLst>
          </p:cNvPr>
          <p:cNvSpPr txBox="1">
            <a:spLocks/>
          </p:cNvSpPr>
          <p:nvPr/>
        </p:nvSpPr>
        <p:spPr>
          <a:xfrm>
            <a:off x="4179146" y="828432"/>
            <a:ext cx="4559171" cy="1041306"/>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制作背景①</a:t>
            </a:r>
          </a:p>
        </p:txBody>
      </p:sp>
      <p:pic>
        <p:nvPicPr>
          <p:cNvPr id="8" name="図 7" descr="皿の上のオレンジ色のケーキ&#10;&#10;AI 生成コンテンツは誤りを含む可能性があります。">
            <a:extLst>
              <a:ext uri="{FF2B5EF4-FFF2-40B4-BE49-F238E27FC236}">
                <a16:creationId xmlns:a16="http://schemas.microsoft.com/office/drawing/2014/main" id="{A53AEFA1-8A52-145A-7197-97EFFDAA01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4465" y="2517457"/>
            <a:ext cx="2981882" cy="2981307"/>
          </a:xfrm>
          <a:prstGeom prst="rect">
            <a:avLst/>
          </a:prstGeom>
        </p:spPr>
      </p:pic>
      <p:sp>
        <p:nvSpPr>
          <p:cNvPr id="9" name="コンテンツ プレースホルダー 2">
            <a:extLst>
              <a:ext uri="{FF2B5EF4-FFF2-40B4-BE49-F238E27FC236}">
                <a16:creationId xmlns:a16="http://schemas.microsoft.com/office/drawing/2014/main" id="{4254D196-9195-9A36-422D-8F436616CFA3}"/>
              </a:ext>
            </a:extLst>
          </p:cNvPr>
          <p:cNvSpPr txBox="1">
            <a:spLocks/>
          </p:cNvSpPr>
          <p:nvPr/>
        </p:nvSpPr>
        <p:spPr>
          <a:xfrm>
            <a:off x="5056033" y="2763154"/>
            <a:ext cx="6119488" cy="17712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＊座学や名刺管理アプリの作成で培った知識の実践</a:t>
            </a:r>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endParaRPr lang="en-US" altLang="ja-JP"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endParaRPr>
          </a:p>
          <a:p>
            <a:pPr algn="l"/>
            <a:r>
              <a:rPr lang="ja-JP" altLang="en-US" sz="2000" dirty="0">
                <a:ln>
                  <a:solidFill>
                    <a:schemeClr val="bg2">
                      <a:lumMod val="25000"/>
                    </a:schemeClr>
                  </a:solidFill>
                </a:ln>
                <a:solidFill>
                  <a:schemeClr val="bg2">
                    <a:lumMod val="25000"/>
                  </a:schemeClr>
                </a:solidFill>
                <a:latin typeface="BIZ UDPゴシック" panose="020B0400000000000000" pitchFamily="50" charset="-128"/>
                <a:ea typeface="BIZ UDPゴシック" panose="020B0400000000000000" pitchFamily="50" charset="-128"/>
              </a:rPr>
              <a:t>＊意思疎通や日程調整の重要性を学ぶ</a:t>
            </a:r>
          </a:p>
        </p:txBody>
      </p:sp>
    </p:spTree>
    <p:extLst>
      <p:ext uri="{BB962C8B-B14F-4D97-AF65-F5344CB8AC3E}">
        <p14:creationId xmlns:p14="http://schemas.microsoft.com/office/powerpoint/2010/main" val="619527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1C843-2BC8-F962-5B25-9AC2061EC7A6}"/>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F6471FB8-DB51-F895-19A7-C3495A746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064F11E7-8C2D-858E-FAC4-C708CBC4178A}"/>
              </a:ext>
            </a:extLst>
          </p:cNvPr>
          <p:cNvSpPr/>
          <p:nvPr/>
        </p:nvSpPr>
        <p:spPr>
          <a:xfrm>
            <a:off x="983436" y="771873"/>
            <a:ext cx="10603522" cy="5314253"/>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solidFill>
                <a:srgbClr val="FFCC66"/>
              </a:solidFill>
            </a:endParaRPr>
          </a:p>
        </p:txBody>
      </p:sp>
      <p:pic>
        <p:nvPicPr>
          <p:cNvPr id="5" name="図 4" descr="草, 屋外, フィールド, 放牧 が含まれている画像&#10;&#10;AI 生成コンテンツは誤りを含む可能性があります。">
            <a:extLst>
              <a:ext uri="{FF2B5EF4-FFF2-40B4-BE49-F238E27FC236}">
                <a16:creationId xmlns:a16="http://schemas.microsoft.com/office/drawing/2014/main" id="{4DE78E17-2498-10C2-AC3E-B739ECAF7238}"/>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C27F71A0-1472-F4D4-BD47-302607750896}"/>
              </a:ext>
            </a:extLst>
          </p:cNvPr>
          <p:cNvCxnSpPr>
            <a:cxnSpLocks/>
          </p:cNvCxnSpPr>
          <p:nvPr/>
        </p:nvCxnSpPr>
        <p:spPr>
          <a:xfrm>
            <a:off x="2286047" y="1908149"/>
            <a:ext cx="8459666"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8905B56F-108C-3927-E478-A21BDEE62680}"/>
              </a:ext>
            </a:extLst>
          </p:cNvPr>
          <p:cNvSpPr txBox="1">
            <a:spLocks/>
          </p:cNvSpPr>
          <p:nvPr/>
        </p:nvSpPr>
        <p:spPr>
          <a:xfrm>
            <a:off x="9718966" y="5552608"/>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3" name="タイトル 1">
            <a:extLst>
              <a:ext uri="{FF2B5EF4-FFF2-40B4-BE49-F238E27FC236}">
                <a16:creationId xmlns:a16="http://schemas.microsoft.com/office/drawing/2014/main" id="{95923F63-D91D-5E46-440D-3ABD0EAFEC33}"/>
              </a:ext>
            </a:extLst>
          </p:cNvPr>
          <p:cNvSpPr txBox="1">
            <a:spLocks/>
          </p:cNvSpPr>
          <p:nvPr/>
        </p:nvSpPr>
        <p:spPr>
          <a:xfrm>
            <a:off x="4490264" y="898498"/>
            <a:ext cx="3589867"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Ⅰ</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製作背景②</a:t>
            </a:r>
            <a:endPar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endParaRPr>
          </a:p>
        </p:txBody>
      </p:sp>
      <p:sp>
        <p:nvSpPr>
          <p:cNvPr id="2" name="テキスト ボックス 1">
            <a:extLst>
              <a:ext uri="{FF2B5EF4-FFF2-40B4-BE49-F238E27FC236}">
                <a16:creationId xmlns:a16="http://schemas.microsoft.com/office/drawing/2014/main" id="{924D7C1A-B45C-331F-C04F-6453E4AA691A}"/>
              </a:ext>
            </a:extLst>
          </p:cNvPr>
          <p:cNvSpPr txBox="1"/>
          <p:nvPr/>
        </p:nvSpPr>
        <p:spPr>
          <a:xfrm>
            <a:off x="2151518" y="2917800"/>
            <a:ext cx="7567448" cy="646331"/>
          </a:xfrm>
          <a:prstGeom prst="rect">
            <a:avLst/>
          </a:prstGeom>
          <a:noFill/>
        </p:spPr>
        <p:txBody>
          <a:bodyPr wrap="square" rtlCol="0">
            <a:spAutoFit/>
          </a:bodyPr>
          <a:lstStyle/>
          <a:p>
            <a:endParaRPr lang="en-US" altLang="ja-JP" b="1" dirty="0">
              <a:latin typeface="BIZ UDPゴシック" panose="020B0400000000000000" pitchFamily="50" charset="-128"/>
              <a:ea typeface="BIZ UDPゴシック" panose="020B0400000000000000" pitchFamily="50" charset="-128"/>
            </a:endParaRPr>
          </a:p>
          <a:p>
            <a:endParaRPr kumimoji="1" lang="en-US" altLang="ja-JP" b="1" dirty="0">
              <a:latin typeface="BIZ UDPゴシック" panose="020B0400000000000000" pitchFamily="50" charset="-128"/>
              <a:ea typeface="BIZ UDPゴシック" panose="020B0400000000000000" pitchFamily="50" charset="-128"/>
            </a:endParaRPr>
          </a:p>
        </p:txBody>
      </p:sp>
      <p:sp>
        <p:nvSpPr>
          <p:cNvPr id="6" name="四角形: 角を丸くする 5">
            <a:extLst>
              <a:ext uri="{FF2B5EF4-FFF2-40B4-BE49-F238E27FC236}">
                <a16:creationId xmlns:a16="http://schemas.microsoft.com/office/drawing/2014/main" id="{1702567E-25EB-675A-9CB1-5993C2FB7B71}"/>
              </a:ext>
            </a:extLst>
          </p:cNvPr>
          <p:cNvSpPr/>
          <p:nvPr/>
        </p:nvSpPr>
        <p:spPr>
          <a:xfrm>
            <a:off x="3114610" y="2772615"/>
            <a:ext cx="6802540" cy="1312768"/>
          </a:xfrm>
          <a:prstGeom prst="roundRect">
            <a:avLst/>
          </a:prstGeom>
          <a:solidFill>
            <a:srgbClr val="FFCC99"/>
          </a:solidFill>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3200" b="1" dirty="0">
                <a:solidFill>
                  <a:schemeClr val="bg2">
                    <a:lumMod val="25000"/>
                  </a:schemeClr>
                </a:solidFill>
                <a:latin typeface="BIZ UDPゴシック" panose="020B0400000000000000" pitchFamily="50" charset="-128"/>
                <a:ea typeface="BIZ UDPゴシック" panose="020B0400000000000000" pitchFamily="50" charset="-128"/>
              </a:rPr>
              <a:t>事務作業が苦手、休みの少なさ</a:t>
            </a:r>
            <a:endParaRPr kumimoji="1" lang="ja-JP" altLang="en-US" sz="3200" dirty="0">
              <a:solidFill>
                <a:schemeClr val="bg2">
                  <a:lumMod val="25000"/>
                </a:scheme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826197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1" name="図 10" descr="草, 屋外, フィールド, 放牧 が含まれている画像&#10;&#10;AI 生成コンテンツは誤りを含む可能性があります。">
            <a:extLst>
              <a:ext uri="{FF2B5EF4-FFF2-40B4-BE49-F238E27FC236}">
                <a16:creationId xmlns:a16="http://schemas.microsoft.com/office/drawing/2014/main" id="{D42B1851-7C18-6649-F698-071E2AEC9BA2}"/>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pic>
        <p:nvPicPr>
          <p:cNvPr id="5" name="図 4" descr="ダイアグラム&#10;&#10;AI 生成コンテンツは誤りを含む可能性があります。">
            <a:extLst>
              <a:ext uri="{FF2B5EF4-FFF2-40B4-BE49-F238E27FC236}">
                <a16:creationId xmlns:a16="http://schemas.microsoft.com/office/drawing/2014/main" id="{60492553-6408-57CE-A6B1-C66AB8EFED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9788" y="2190043"/>
            <a:ext cx="2620656" cy="3392748"/>
          </a:xfrm>
          <a:prstGeom prst="rect">
            <a:avLst/>
          </a:prstGeom>
        </p:spPr>
      </p:pic>
      <p:sp>
        <p:nvSpPr>
          <p:cNvPr id="8" name="矢印: 右 7">
            <a:extLst>
              <a:ext uri="{FF2B5EF4-FFF2-40B4-BE49-F238E27FC236}">
                <a16:creationId xmlns:a16="http://schemas.microsoft.com/office/drawing/2014/main" id="{66C916CB-B2A8-1236-A330-4F373588D5A7}"/>
              </a:ext>
            </a:extLst>
          </p:cNvPr>
          <p:cNvSpPr/>
          <p:nvPr/>
        </p:nvSpPr>
        <p:spPr>
          <a:xfrm>
            <a:off x="4613037" y="3828557"/>
            <a:ext cx="1956121" cy="393539"/>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10" name="タイトル 1">
            <a:extLst>
              <a:ext uri="{FF2B5EF4-FFF2-40B4-BE49-F238E27FC236}">
                <a16:creationId xmlns:a16="http://schemas.microsoft.com/office/drawing/2014/main" id="{2C285556-DE98-883C-BF43-45EF838506B2}"/>
              </a:ext>
            </a:extLst>
          </p:cNvPr>
          <p:cNvSpPr txBox="1">
            <a:spLocks/>
          </p:cNvSpPr>
          <p:nvPr/>
        </p:nvSpPr>
        <p:spPr>
          <a:xfrm>
            <a:off x="4436533" y="904628"/>
            <a:ext cx="3905956"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altLang="ja-JP"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Ⅱ</a:t>
            </a:r>
            <a:r>
              <a:rPr lang="ja-JP" altLang="en-US" sz="40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アプリの概要</a:t>
            </a:r>
          </a:p>
        </p:txBody>
      </p:sp>
      <p:pic>
        <p:nvPicPr>
          <p:cNvPr id="3" name="図 2" descr="カレンダー&#10;&#10;AI 生成コンテンツは誤りを含む可能性があります。">
            <a:extLst>
              <a:ext uri="{FF2B5EF4-FFF2-40B4-BE49-F238E27FC236}">
                <a16:creationId xmlns:a16="http://schemas.microsoft.com/office/drawing/2014/main" id="{F24711D4-5692-1827-4BF3-A9A4F5AB9C62}"/>
              </a:ext>
            </a:extLst>
          </p:cNvPr>
          <p:cNvPicPr>
            <a:picLocks noChangeAspect="1"/>
          </p:cNvPicPr>
          <p:nvPr/>
        </p:nvPicPr>
        <p:blipFill>
          <a:blip r:embed="rId6">
            <a:extLst>
              <a:ext uri="{28A0092B-C50C-407E-A947-70E740481C1C}">
                <a14:useLocalDpi xmlns:a14="http://schemas.microsoft.com/office/drawing/2010/main" val="0"/>
              </a:ext>
            </a:extLst>
          </a:blip>
          <a:srcRect l="2747" t="3292" r="13520"/>
          <a:stretch>
            <a:fillRect/>
          </a:stretch>
        </p:blipFill>
        <p:spPr>
          <a:xfrm>
            <a:off x="6858520" y="2190043"/>
            <a:ext cx="3651436" cy="3375709"/>
          </a:xfrm>
          <a:prstGeom prst="rect">
            <a:avLst/>
          </a:prstGeom>
        </p:spPr>
      </p:pic>
    </p:spTree>
    <p:extLst>
      <p:ext uri="{BB962C8B-B14F-4D97-AF65-F5344CB8AC3E}">
        <p14:creationId xmlns:p14="http://schemas.microsoft.com/office/powerpoint/2010/main" val="422003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FF61048-2A8A-98F7-7DAF-E95549730050}"/>
            </a:ext>
          </a:extLst>
        </p:cNvPr>
        <p:cNvGrpSpPr/>
        <p:nvPr/>
      </p:nvGrpSpPr>
      <p:grpSpPr>
        <a:xfrm>
          <a:off x="0" y="0"/>
          <a:ext cx="0" cy="0"/>
          <a:chOff x="0" y="0"/>
          <a:chExt cx="0" cy="0"/>
        </a:xfrm>
      </p:grpSpPr>
      <p:pic>
        <p:nvPicPr>
          <p:cNvPr id="12" name="図 11" descr="草, 屋外, フィールド, 放牧 が含まれている画像&#10;&#10;AI 生成コンテンツは誤りを含む可能性があります。">
            <a:extLst>
              <a:ext uri="{FF2B5EF4-FFF2-40B4-BE49-F238E27FC236}">
                <a16:creationId xmlns:a16="http://schemas.microsoft.com/office/drawing/2014/main" id="{13AC264D-6687-0637-9D1C-D2E22EAAB033}"/>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sp>
        <p:nvSpPr>
          <p:cNvPr id="10" name="タイトル 1">
            <a:extLst>
              <a:ext uri="{FF2B5EF4-FFF2-40B4-BE49-F238E27FC236}">
                <a16:creationId xmlns:a16="http://schemas.microsoft.com/office/drawing/2014/main" id="{B31F75F7-0623-897C-1682-978A8B3B0A55}"/>
              </a:ext>
            </a:extLst>
          </p:cNvPr>
          <p:cNvSpPr txBox="1">
            <a:spLocks/>
          </p:cNvSpPr>
          <p:nvPr/>
        </p:nvSpPr>
        <p:spPr>
          <a:xfrm>
            <a:off x="3858351" y="899520"/>
            <a:ext cx="3897277" cy="1009651"/>
          </a:xfrm>
          <a:prstGeom prst="rect">
            <a:avLst/>
          </a:prstGeom>
          <a:effectLst/>
        </p:spPr>
        <p:txBody>
          <a:bodyPr vert="horz" lIns="91440" tIns="45720" rIns="91440" bIns="45720" rtlCol="0" anchor="ctr">
            <a:normAutofit fontScale="92500"/>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1" lang="en-US" altLang="ja-JP"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Ⅱ</a:t>
            </a:r>
            <a:r>
              <a:rPr kumimoji="1" lang="ja-JP" altLang="en-US" sz="4000" b="1" i="0" u="none" strike="noStrike" kern="1200" normalizeH="0" baseline="0" noProof="0" dirty="0">
                <a:ln w="0"/>
                <a:solidFill>
                  <a:srgbClr val="FF9966"/>
                </a:solidFill>
                <a:effectLst>
                  <a:outerShdw blurRad="38100" dist="19050" dir="2700000" algn="tl" rotWithShape="0">
                    <a:schemeClr val="dk1">
                      <a:alpha val="40000"/>
                    </a:schemeClr>
                  </a:outerShdw>
                </a:effectLst>
                <a:uLnTx/>
                <a:uFillTx/>
                <a:latin typeface="BIZ UDPゴシック" panose="020B0400000000000000" pitchFamily="50" charset="-128"/>
                <a:ea typeface="BIZ UDPゴシック" panose="020B0400000000000000" pitchFamily="50" charset="-128"/>
                <a:cs typeface="+mj-cs"/>
              </a:rPr>
              <a:t>　アプリの概要</a:t>
            </a:r>
          </a:p>
        </p:txBody>
      </p:sp>
      <p:sp>
        <p:nvSpPr>
          <p:cNvPr id="9" name="テキスト ボックス 8">
            <a:extLst>
              <a:ext uri="{FF2B5EF4-FFF2-40B4-BE49-F238E27FC236}">
                <a16:creationId xmlns:a16="http://schemas.microsoft.com/office/drawing/2014/main" id="{6E060A5B-0C98-5739-EAB5-366D2C2BFF96}"/>
              </a:ext>
            </a:extLst>
          </p:cNvPr>
          <p:cNvSpPr txBox="1"/>
          <p:nvPr/>
        </p:nvSpPr>
        <p:spPr>
          <a:xfrm>
            <a:off x="2723666" y="1930497"/>
            <a:ext cx="1338828" cy="369332"/>
          </a:xfrm>
          <a:prstGeom prst="rect">
            <a:avLst/>
          </a:prstGeom>
          <a:noFill/>
        </p:spPr>
        <p:txBody>
          <a:bodyPr wrap="none" rtlCol="0">
            <a:spAutoFit/>
          </a:bodyPr>
          <a:lstStyle/>
          <a:p>
            <a:r>
              <a:rPr kumimoji="1" lang="ja-JP" altLang="en-US" b="1" dirty="0">
                <a:latin typeface="BIZ UDPゴシック" panose="020B0400000000000000" pitchFamily="50" charset="-128"/>
                <a:ea typeface="BIZ UDPゴシック" panose="020B0400000000000000" pitchFamily="50" charset="-128"/>
              </a:rPr>
              <a:t>店員用画面</a:t>
            </a:r>
          </a:p>
        </p:txBody>
      </p:sp>
      <p:sp>
        <p:nvSpPr>
          <p:cNvPr id="11" name="テキスト ボックス 10">
            <a:extLst>
              <a:ext uri="{FF2B5EF4-FFF2-40B4-BE49-F238E27FC236}">
                <a16:creationId xmlns:a16="http://schemas.microsoft.com/office/drawing/2014/main" id="{2F0482EA-61B1-8BB4-7796-D9860ED84923}"/>
              </a:ext>
            </a:extLst>
          </p:cNvPr>
          <p:cNvSpPr txBox="1"/>
          <p:nvPr/>
        </p:nvSpPr>
        <p:spPr>
          <a:xfrm>
            <a:off x="7834261" y="1930497"/>
            <a:ext cx="1338828" cy="369332"/>
          </a:xfrm>
          <a:prstGeom prst="rect">
            <a:avLst/>
          </a:prstGeom>
          <a:noFill/>
        </p:spPr>
        <p:txBody>
          <a:bodyPr wrap="none" rtlCol="0">
            <a:spAutoFit/>
          </a:bodyPr>
          <a:lstStyle/>
          <a:p>
            <a:r>
              <a:rPr kumimoji="1" lang="ja-JP" altLang="en-US" b="1" dirty="0">
                <a:latin typeface="BIZ UDPゴシック" panose="020B0400000000000000" pitchFamily="50" charset="-128"/>
                <a:ea typeface="BIZ UDPゴシック" panose="020B0400000000000000" pitchFamily="50" charset="-128"/>
              </a:rPr>
              <a:t>店長用画面</a:t>
            </a:r>
          </a:p>
        </p:txBody>
      </p:sp>
      <p:pic>
        <p:nvPicPr>
          <p:cNvPr id="4" name="図 3" descr="タイムライン が含まれている画像&#10;&#10;AI 生成コンテンツは誤りを含む可能性があります。">
            <a:extLst>
              <a:ext uri="{FF2B5EF4-FFF2-40B4-BE49-F238E27FC236}">
                <a16:creationId xmlns:a16="http://schemas.microsoft.com/office/drawing/2014/main" id="{52B93EAB-AE57-75DF-64BD-4D15B685AECD}"/>
              </a:ext>
            </a:extLst>
          </p:cNvPr>
          <p:cNvPicPr>
            <a:picLocks noChangeAspect="1"/>
          </p:cNvPicPr>
          <p:nvPr/>
        </p:nvPicPr>
        <p:blipFill>
          <a:blip r:embed="rId5">
            <a:extLst>
              <a:ext uri="{28A0092B-C50C-407E-A947-70E740481C1C}">
                <a14:useLocalDpi xmlns:a14="http://schemas.microsoft.com/office/drawing/2010/main" val="0"/>
              </a:ext>
            </a:extLst>
          </a:blip>
          <a:srcRect l="9998" t="-2085" r="8873"/>
          <a:stretch>
            <a:fillRect/>
          </a:stretch>
        </p:blipFill>
        <p:spPr>
          <a:xfrm>
            <a:off x="6336208" y="2328546"/>
            <a:ext cx="4334935" cy="3378807"/>
          </a:xfrm>
          <a:prstGeom prst="rect">
            <a:avLst/>
          </a:prstGeom>
        </p:spPr>
      </p:pic>
      <p:pic>
        <p:nvPicPr>
          <p:cNvPr id="7" name="図 6" descr="グラフィカル ユーザー インターフェイス&#10;&#10;AI 生成コンテンツは誤りを含む可能性があります。">
            <a:extLst>
              <a:ext uri="{FF2B5EF4-FFF2-40B4-BE49-F238E27FC236}">
                <a16:creationId xmlns:a16="http://schemas.microsoft.com/office/drawing/2014/main" id="{E2852200-38DA-1CEF-156F-AA3B47E2A3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6206" y="2328546"/>
            <a:ext cx="4073749" cy="3378807"/>
          </a:xfrm>
          <a:prstGeom prst="rect">
            <a:avLst/>
          </a:prstGeom>
        </p:spPr>
      </p:pic>
    </p:spTree>
    <p:extLst>
      <p:ext uri="{BB962C8B-B14F-4D97-AF65-F5344CB8AC3E}">
        <p14:creationId xmlns:p14="http://schemas.microsoft.com/office/powerpoint/2010/main" val="103979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6B15-46E8-FD66-6EA0-60D6DE46B36B}"/>
            </a:ext>
          </a:extLst>
        </p:cNvPr>
        <p:cNvGrpSpPr/>
        <p:nvPr/>
      </p:nvGrpSpPr>
      <p:grpSpPr>
        <a:xfrm>
          <a:off x="0" y="0"/>
          <a:ext cx="0" cy="0"/>
          <a:chOff x="0" y="0"/>
          <a:chExt cx="0" cy="0"/>
        </a:xfrm>
      </p:grpSpPr>
      <p:pic>
        <p:nvPicPr>
          <p:cNvPr id="11" name="図 10" descr="背景パターン&#10;&#10;AI 生成コンテンツは誤りを含む可能性があります。">
            <a:extLst>
              <a:ext uri="{FF2B5EF4-FFF2-40B4-BE49-F238E27FC236}">
                <a16:creationId xmlns:a16="http://schemas.microsoft.com/office/drawing/2014/main" id="{5C4AFD54-D0B6-4B25-8E4A-751646AE2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正方形/長方形 11">
            <a:extLst>
              <a:ext uri="{FF2B5EF4-FFF2-40B4-BE49-F238E27FC236}">
                <a16:creationId xmlns:a16="http://schemas.microsoft.com/office/drawing/2014/main" id="{D65A6634-C241-3C03-A54E-D082B524FD4A}"/>
              </a:ext>
            </a:extLst>
          </p:cNvPr>
          <p:cNvSpPr/>
          <p:nvPr/>
        </p:nvSpPr>
        <p:spPr>
          <a:xfrm>
            <a:off x="855461" y="410229"/>
            <a:ext cx="10939549" cy="6131248"/>
          </a:xfrm>
          <a:prstGeom prst="rect">
            <a:avLst/>
          </a:prstGeom>
          <a:ln>
            <a:solidFill>
              <a:srgbClr val="FFCC9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dirty="0"/>
          </a:p>
        </p:txBody>
      </p:sp>
      <p:pic>
        <p:nvPicPr>
          <p:cNvPr id="3" name="図 2" descr="草, 屋外, フィールド, 放牧 が含まれている画像&#10;&#10;AI 生成コンテンツは誤りを含む可能性があります。">
            <a:extLst>
              <a:ext uri="{FF2B5EF4-FFF2-40B4-BE49-F238E27FC236}">
                <a16:creationId xmlns:a16="http://schemas.microsoft.com/office/drawing/2014/main" id="{4E34ED95-7028-C728-3684-C8D58544BB3F}"/>
              </a:ext>
            </a:extLst>
          </p:cNvPr>
          <p:cNvPicPr>
            <a:picLocks noChangeAspect="1"/>
          </p:cNvPicPr>
          <p:nvPr/>
        </p:nvPicPr>
        <p:blipFill>
          <a:blip r:embed="rId4">
            <a:alphaModFix amt="20000"/>
            <a:extLst>
              <a:ext uri="{28A0092B-C50C-407E-A947-70E740481C1C}">
                <a14:useLocalDpi xmlns:a14="http://schemas.microsoft.com/office/drawing/2010/main" val="0"/>
              </a:ext>
            </a:extLst>
          </a:blip>
          <a:srcRect l="4895" t="18147" r="835" b="10983"/>
          <a:stretch>
            <a:fillRect/>
          </a:stretch>
        </p:blipFill>
        <p:spPr>
          <a:xfrm>
            <a:off x="0" y="1"/>
            <a:ext cx="12192000" cy="6858000"/>
          </a:xfrm>
          <a:prstGeom prst="rect">
            <a:avLst/>
          </a:prstGeom>
        </p:spPr>
      </p:pic>
      <p:cxnSp>
        <p:nvCxnSpPr>
          <p:cNvPr id="15" name="直線コネクタ 14">
            <a:extLst>
              <a:ext uri="{FF2B5EF4-FFF2-40B4-BE49-F238E27FC236}">
                <a16:creationId xmlns:a16="http://schemas.microsoft.com/office/drawing/2014/main" id="{353FE776-E4E1-37BD-9E1A-0381DA37307B}"/>
              </a:ext>
            </a:extLst>
          </p:cNvPr>
          <p:cNvCxnSpPr>
            <a:cxnSpLocks/>
          </p:cNvCxnSpPr>
          <p:nvPr/>
        </p:nvCxnSpPr>
        <p:spPr>
          <a:xfrm>
            <a:off x="1503484" y="1468628"/>
            <a:ext cx="9785839" cy="0"/>
          </a:xfrm>
          <a:prstGeom prst="line">
            <a:avLst/>
          </a:prstGeom>
          <a:ln>
            <a:solidFill>
              <a:srgbClr val="FFCC66"/>
            </a:solidFill>
          </a:ln>
        </p:spPr>
        <p:style>
          <a:lnRef idx="1">
            <a:schemeClr val="accent6"/>
          </a:lnRef>
          <a:fillRef idx="0">
            <a:schemeClr val="accent6"/>
          </a:fillRef>
          <a:effectRef idx="0">
            <a:schemeClr val="accent6"/>
          </a:effectRef>
          <a:fontRef idx="minor">
            <a:schemeClr val="tx1"/>
          </a:fontRef>
        </p:style>
      </p:cxnSp>
      <p:sp>
        <p:nvSpPr>
          <p:cNvPr id="21" name="字幕 2">
            <a:extLst>
              <a:ext uri="{FF2B5EF4-FFF2-40B4-BE49-F238E27FC236}">
                <a16:creationId xmlns:a16="http://schemas.microsoft.com/office/drawing/2014/main" id="{04E79161-9B80-A3E5-7BC6-0BCCA63E619A}"/>
              </a:ext>
            </a:extLst>
          </p:cNvPr>
          <p:cNvSpPr txBox="1">
            <a:spLocks/>
          </p:cNvSpPr>
          <p:nvPr/>
        </p:nvSpPr>
        <p:spPr>
          <a:xfrm>
            <a:off x="9864609" y="6066384"/>
            <a:ext cx="2053494" cy="3785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sz="1200" b="1" dirty="0">
                <a:solidFill>
                  <a:schemeClr val="bg1">
                    <a:lumMod val="75000"/>
                  </a:schemeClr>
                </a:solidFill>
                <a:latin typeface="BIZ UDPゴシック" panose="020B0400000000000000" pitchFamily="50" charset="-128"/>
                <a:ea typeface="BIZ UDPゴシック" panose="020B0400000000000000" pitchFamily="50" charset="-128"/>
              </a:rPr>
              <a:t>2025.6.30</a:t>
            </a:r>
            <a:endParaRPr lang="ja-JP" altLang="en-US" sz="1200" b="1"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2" name="タイトル 1">
            <a:extLst>
              <a:ext uri="{FF2B5EF4-FFF2-40B4-BE49-F238E27FC236}">
                <a16:creationId xmlns:a16="http://schemas.microsoft.com/office/drawing/2014/main" id="{68829276-420B-20B8-840C-C75EF5C220FB}"/>
              </a:ext>
            </a:extLst>
          </p:cNvPr>
          <p:cNvSpPr txBox="1">
            <a:spLocks/>
          </p:cNvSpPr>
          <p:nvPr/>
        </p:nvSpPr>
        <p:spPr>
          <a:xfrm>
            <a:off x="4468401" y="529316"/>
            <a:ext cx="3592945" cy="1009651"/>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kumimoji="1" sz="4400" kern="1200" cap="none">
                <a:ln w="3175" cmpd="sng">
                  <a:noFill/>
                </a:ln>
                <a:solidFill>
                  <a:schemeClr val="tx1">
                    <a:lumMod val="85000"/>
                    <a:lumOff val="15000"/>
                  </a:schemeClr>
                </a:solidFill>
                <a:effectLst/>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Ⅲ</a:t>
            </a:r>
            <a:r>
              <a:rPr lang="ja-JP" altLang="en-US" sz="3600" b="1" dirty="0">
                <a:ln w="0"/>
                <a:solidFill>
                  <a:srgbClr val="FF9966"/>
                </a:solidFill>
                <a:effectLst>
                  <a:outerShdw blurRad="38100" dist="19050" dir="2700000" algn="tl" rotWithShape="0">
                    <a:schemeClr val="dk1">
                      <a:alpha val="40000"/>
                    </a:schemeClr>
                  </a:outerShdw>
                </a:effectLst>
                <a:latin typeface="BIZ UDPゴシック" panose="020B0400000000000000" pitchFamily="50" charset="-128"/>
                <a:ea typeface="BIZ UDPゴシック" panose="020B0400000000000000" pitchFamily="50" charset="-128"/>
              </a:rPr>
              <a:t>　制作過程</a:t>
            </a:r>
          </a:p>
        </p:txBody>
      </p:sp>
      <p:pic>
        <p:nvPicPr>
          <p:cNvPr id="13" name="図 12" descr="メガネを掛けた男性&#10;&#10;AI 生成コンテンツは誤りを含む可能性があります。">
            <a:extLst>
              <a:ext uri="{FF2B5EF4-FFF2-40B4-BE49-F238E27FC236}">
                <a16:creationId xmlns:a16="http://schemas.microsoft.com/office/drawing/2014/main" id="{D1C01C99-4241-5AC6-DA3B-D9A37AA522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1373" y="1696915"/>
            <a:ext cx="3312942" cy="4141177"/>
          </a:xfrm>
          <a:prstGeom prst="rect">
            <a:avLst/>
          </a:prstGeom>
        </p:spPr>
      </p:pic>
      <p:pic>
        <p:nvPicPr>
          <p:cNvPr id="8" name="図 7" descr="図形&#10;&#10;AI 生成コンテンツは誤りを含む可能性があります。">
            <a:extLst>
              <a:ext uri="{FF2B5EF4-FFF2-40B4-BE49-F238E27FC236}">
                <a16:creationId xmlns:a16="http://schemas.microsoft.com/office/drawing/2014/main" id="{78DC8195-41F0-9767-5AF9-CB2C528F0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330" y="1331314"/>
            <a:ext cx="6643688" cy="5210163"/>
          </a:xfrm>
          <a:prstGeom prst="rect">
            <a:avLst/>
          </a:prstGeom>
        </p:spPr>
      </p:pic>
      <p:sp>
        <p:nvSpPr>
          <p:cNvPr id="7" name="コンテンツ プレースホルダー 2">
            <a:extLst>
              <a:ext uri="{FF2B5EF4-FFF2-40B4-BE49-F238E27FC236}">
                <a16:creationId xmlns:a16="http://schemas.microsoft.com/office/drawing/2014/main" id="{713F4F8B-0F0B-044C-4C47-A5189BDCF9A7}"/>
              </a:ext>
            </a:extLst>
          </p:cNvPr>
          <p:cNvSpPr txBox="1">
            <a:spLocks/>
          </p:cNvSpPr>
          <p:nvPr/>
        </p:nvSpPr>
        <p:spPr>
          <a:xfrm>
            <a:off x="2118461" y="2197282"/>
            <a:ext cx="2614197" cy="1223715"/>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＊要件定義</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・案出し　　</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457200" marR="0" lvl="1"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r>
              <a:rPr kumimoji="1" lang="ja-JP" altLang="en-US"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rPr>
              <a:t>・ペルソナ作成</a:t>
            </a:r>
            <a:endParaRPr kumimoji="1" lang="en-US" altLang="ja-JP" sz="1900" b="1" i="0" u="none" strike="noStrike" kern="1200" cap="none" spc="0" normalizeH="0" baseline="0" noProof="0" dirty="0">
              <a:ln>
                <a:noFill/>
              </a:ln>
              <a:solidFill>
                <a:srgbClr val="212121">
                  <a:lumMod val="10000"/>
                  <a:lumOff val="90000"/>
                </a:srgbClr>
              </a:solidFill>
              <a:effectLst/>
              <a:uLnTx/>
              <a:uFillTx/>
              <a:latin typeface="BIZ UDPゴシック" panose="020B0400000000000000" pitchFamily="50" charset="-128"/>
              <a:ea typeface="BIZ UDPゴシック" panose="020B0400000000000000" pitchFamily="50" charset="-128"/>
            </a:endParaRPr>
          </a:p>
          <a:p>
            <a:pPr marL="0" marR="0" lvl="0" indent="0" algn="l" defTabSz="457200" rtl="0" eaLnBrk="1" fontAlgn="auto" latinLnBrk="0" hangingPunct="1">
              <a:lnSpc>
                <a:spcPct val="100000"/>
              </a:lnSpc>
              <a:spcBef>
                <a:spcPct val="20000"/>
              </a:spcBef>
              <a:spcAft>
                <a:spcPts val="600"/>
              </a:spcAft>
              <a:buClr>
                <a:srgbClr val="83992A"/>
              </a:buClr>
              <a:buSzPct val="115000"/>
              <a:buFont typeface="Arial"/>
              <a:buNone/>
              <a:tabLst/>
              <a:defRPr/>
            </a:pPr>
            <a:endParaRPr kumimoji="1" lang="ja-JP" altLang="en-US" sz="2400" b="1" i="0" u="none" strike="noStrike" kern="1200" cap="none" spc="0" normalizeH="0" baseline="0" noProof="0" dirty="0">
              <a:ln>
                <a:noFill/>
              </a:ln>
              <a:solidFill>
                <a:srgbClr val="212121">
                  <a:lumMod val="10000"/>
                  <a:lumOff val="90000"/>
                </a:srgbClr>
              </a:solidFill>
              <a:effectLst/>
              <a:uLnTx/>
              <a:uFillTx/>
              <a:latin typeface="Garamond" panose="02020404030301010803"/>
              <a:ea typeface="ＭＳ Ｐ明朝" panose="02020600040205080304" pitchFamily="18" charset="-128"/>
              <a:cs typeface="+mn-cs"/>
            </a:endParaRPr>
          </a:p>
        </p:txBody>
      </p:sp>
      <p:sp>
        <p:nvSpPr>
          <p:cNvPr id="9" name="コンテンツ プレースホルダー 2">
            <a:extLst>
              <a:ext uri="{FF2B5EF4-FFF2-40B4-BE49-F238E27FC236}">
                <a16:creationId xmlns:a16="http://schemas.microsoft.com/office/drawing/2014/main" id="{43C89551-3549-8A39-80C7-1E1A8A86688A}"/>
              </a:ext>
            </a:extLst>
          </p:cNvPr>
          <p:cNvSpPr txBox="1">
            <a:spLocks/>
          </p:cNvSpPr>
          <p:nvPr/>
        </p:nvSpPr>
        <p:spPr>
          <a:xfrm>
            <a:off x="2118461" y="3602999"/>
            <a:ext cx="4341091" cy="944784"/>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＊外部設計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・各個人の画面イメージの可視化</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・認識の擦り合わせ</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
        <p:nvSpPr>
          <p:cNvPr id="10" name="コンテンツ プレースホルダー 2">
            <a:extLst>
              <a:ext uri="{FF2B5EF4-FFF2-40B4-BE49-F238E27FC236}">
                <a16:creationId xmlns:a16="http://schemas.microsoft.com/office/drawing/2014/main" id="{A689221E-FBE2-8406-B94D-A372FBEAC0B8}"/>
              </a:ext>
            </a:extLst>
          </p:cNvPr>
          <p:cNvSpPr txBox="1">
            <a:spLocks/>
          </p:cNvSpPr>
          <p:nvPr/>
        </p:nvSpPr>
        <p:spPr>
          <a:xfrm>
            <a:off x="4629839" y="2148811"/>
            <a:ext cx="2517402" cy="89710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kumimoji="1"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kumimoji="1"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kumimoji="1"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kumimoji="1"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kumimoji="1" sz="1400" kern="1200" cap="none">
                <a:solidFill>
                  <a:schemeClr val="tx1">
                    <a:lumMod val="85000"/>
                    <a:lumOff val="15000"/>
                  </a:schemeClr>
                </a:solidFill>
                <a:effectLst/>
                <a:latin typeface="+mn-lt"/>
                <a:ea typeface="+mn-ea"/>
                <a:cs typeface="+mn-cs"/>
              </a:defRPr>
            </a:lvl9pPr>
          </a:lstStyle>
          <a:p>
            <a:pPr marL="0"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＊内部設計</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a:p>
            <a:pPr marL="457200" lvl="1" indent="0">
              <a:buClr>
                <a:srgbClr val="83992A"/>
              </a:buClr>
              <a:buFont typeface="Arial"/>
              <a:buNone/>
            </a:pPr>
            <a:r>
              <a:rPr lang="ja-JP" altLang="en-US" sz="1800" b="1" dirty="0">
                <a:solidFill>
                  <a:srgbClr val="212121">
                    <a:lumMod val="10000"/>
                    <a:lumOff val="90000"/>
                  </a:srgbClr>
                </a:solidFill>
                <a:latin typeface="BIZ UDPゴシック" panose="020B0400000000000000" pitchFamily="50" charset="-128"/>
                <a:ea typeface="BIZ UDPゴシック" panose="020B0400000000000000" pitchFamily="50" charset="-128"/>
              </a:rPr>
              <a:t>・担当者決め</a:t>
            </a:r>
            <a:endParaRPr lang="en-US" altLang="ja-JP" sz="1800" b="1" dirty="0">
              <a:solidFill>
                <a:srgbClr val="212121">
                  <a:lumMod val="10000"/>
                  <a:lumOff val="90000"/>
                </a:srgbClr>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6009350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1285</TotalTime>
  <Words>2574</Words>
  <Application>Microsoft Office PowerPoint</Application>
  <PresentationFormat>ワイド画面</PresentationFormat>
  <Paragraphs>519</Paragraphs>
  <Slides>28</Slides>
  <Notes>25</Notes>
  <HiddenSlides>7</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28</vt:i4>
      </vt:variant>
    </vt:vector>
  </HeadingPairs>
  <TitlesOfParts>
    <vt:vector size="36" baseType="lpstr">
      <vt:lpstr>BIZ UDPゴシック</vt:lpstr>
      <vt:lpstr>ＭＳ Ｐ明朝</vt:lpstr>
      <vt:lpstr>游ゴシック</vt:lpstr>
      <vt:lpstr>游ゴシック Light</vt:lpstr>
      <vt:lpstr>Arial</vt:lpstr>
      <vt:lpstr>Courier New</vt:lpstr>
      <vt:lpstr>Garamond</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川崎春菜</dc:creator>
  <cp:lastModifiedBy>川崎春菜</cp:lastModifiedBy>
  <cp:revision>71</cp:revision>
  <dcterms:created xsi:type="dcterms:W3CDTF">2025-06-24T11:25:17Z</dcterms:created>
  <dcterms:modified xsi:type="dcterms:W3CDTF">2025-06-27T07:22:50Z</dcterms:modified>
</cp:coreProperties>
</file>